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79"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59" autoAdjust="0"/>
    <p:restoredTop sz="86379" autoAdjust="0"/>
  </p:normalViewPr>
  <p:slideViewPr>
    <p:cSldViewPr>
      <p:cViewPr>
        <p:scale>
          <a:sx n="78" d="100"/>
          <a:sy n="78" d="100"/>
        </p:scale>
        <p:origin x="-288" y="24"/>
      </p:cViewPr>
      <p:guideLst>
        <p:guide orient="horz" pos="2160"/>
        <p:guide pos="2880"/>
      </p:guideLst>
    </p:cSldViewPr>
  </p:slideViewPr>
  <p:outlineViewPr>
    <p:cViewPr>
      <p:scale>
        <a:sx n="33" d="100"/>
        <a:sy n="33" d="100"/>
      </p:scale>
      <p:origin x="0" y="1518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2461AE-6C60-4A52-8420-DB35A16403D8}" type="datetimeFigureOut">
              <a:rPr lang="es-CO" smtClean="0"/>
              <a:t>03/10/2012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414DAD-C525-4049-A23F-F23DBA60F7A1}" type="slidenum">
              <a:rPr lang="es-CO" smtClean="0"/>
              <a:t>‹Nº›</a:t>
            </a:fld>
            <a:endParaRPr lang="es-CO"/>
          </a:p>
        </p:txBody>
      </p:sp>
    </p:spTree>
    <p:extLst>
      <p:ext uri="{BB962C8B-B14F-4D97-AF65-F5344CB8AC3E}">
        <p14:creationId xmlns:p14="http://schemas.microsoft.com/office/powerpoint/2010/main" val="4160453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E5414DAD-C525-4049-A23F-F23DBA60F7A1}" type="slidenum">
              <a:rPr lang="es-CO" smtClean="0"/>
              <a:t>2</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3EE643A7-7578-4BF7-AE77-62BBF78F8BD9}" type="datetimeFigureOut">
              <a:rPr lang="es-CO" smtClean="0"/>
              <a:t>03/10/2012</a:t>
            </a:fld>
            <a:endParaRPr lang="es-CO"/>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CO"/>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82E2B858-2790-4524-9146-69CE0221C944}"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EE643A7-7578-4BF7-AE77-62BBF78F8BD9}" type="datetimeFigureOut">
              <a:rPr lang="es-CO" smtClean="0"/>
              <a:t>03/10/2012</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82E2B858-2790-4524-9146-69CE0221C944}"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EE643A7-7578-4BF7-AE77-62BBF78F8BD9}" type="datetimeFigureOut">
              <a:rPr lang="es-CO" smtClean="0"/>
              <a:t>03/10/2012</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82E2B858-2790-4524-9146-69CE0221C944}"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EE643A7-7578-4BF7-AE77-62BBF78F8BD9}" type="datetimeFigureOut">
              <a:rPr lang="es-CO" smtClean="0"/>
              <a:t>03/10/2012</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82E2B858-2790-4524-9146-69CE0221C944}" type="slidenum">
              <a:rPr lang="es-CO" smtClean="0"/>
              <a:t>‹Nº›</a:t>
            </a:fld>
            <a:endParaRPr lang="es-CO"/>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3EE643A7-7578-4BF7-AE77-62BBF78F8BD9}" type="datetimeFigureOut">
              <a:rPr lang="es-CO" smtClean="0"/>
              <a:t>03/10/2012</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82E2B858-2790-4524-9146-69CE0221C944}" type="slidenum">
              <a:rPr lang="es-CO" smtClean="0"/>
              <a:t>‹Nº›</a:t>
            </a:fld>
            <a:endParaRPr lang="es-CO"/>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EE643A7-7578-4BF7-AE77-62BBF78F8BD9}" type="datetimeFigureOut">
              <a:rPr lang="es-CO" smtClean="0"/>
              <a:t>03/10/2012</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82E2B858-2790-4524-9146-69CE0221C944}" type="slidenum">
              <a:rPr lang="es-CO" smtClean="0"/>
              <a:t>‹Nº›</a:t>
            </a:fld>
            <a:endParaRPr lang="es-CO"/>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3EE643A7-7578-4BF7-AE77-62BBF78F8BD9}" type="datetimeFigureOut">
              <a:rPr lang="es-CO" smtClean="0"/>
              <a:t>03/10/2012</a:t>
            </a:fld>
            <a:endParaRPr lang="es-CO"/>
          </a:p>
        </p:txBody>
      </p:sp>
      <p:sp>
        <p:nvSpPr>
          <p:cNvPr id="8" name="7 Marcador de pie de página"/>
          <p:cNvSpPr>
            <a:spLocks noGrp="1"/>
          </p:cNvSpPr>
          <p:nvPr>
            <p:ph type="ftr" sz="quarter" idx="11"/>
          </p:nvPr>
        </p:nvSpPr>
        <p:spPr/>
        <p:txBody>
          <a:bodyPr/>
          <a:lstStyle>
            <a:extLst/>
          </a:lstStyle>
          <a:p>
            <a:endParaRPr lang="es-CO"/>
          </a:p>
        </p:txBody>
      </p:sp>
      <p:sp>
        <p:nvSpPr>
          <p:cNvPr id="9" name="8 Marcador de número de diapositiva"/>
          <p:cNvSpPr>
            <a:spLocks noGrp="1"/>
          </p:cNvSpPr>
          <p:nvPr>
            <p:ph type="sldNum" sz="quarter" idx="12"/>
          </p:nvPr>
        </p:nvSpPr>
        <p:spPr/>
        <p:txBody>
          <a:bodyPr/>
          <a:lstStyle>
            <a:extLst/>
          </a:lstStyle>
          <a:p>
            <a:fld id="{82E2B858-2790-4524-9146-69CE0221C944}" type="slidenum">
              <a:rPr lang="es-CO" smtClean="0"/>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3EE643A7-7578-4BF7-AE77-62BBF78F8BD9}" type="datetimeFigureOut">
              <a:rPr lang="es-CO" smtClean="0"/>
              <a:t>03/10/2012</a:t>
            </a:fld>
            <a:endParaRPr lang="es-CO"/>
          </a:p>
        </p:txBody>
      </p:sp>
      <p:sp>
        <p:nvSpPr>
          <p:cNvPr id="4" name="3 Marcador de pie de página"/>
          <p:cNvSpPr>
            <a:spLocks noGrp="1"/>
          </p:cNvSpPr>
          <p:nvPr>
            <p:ph type="ftr" sz="quarter" idx="11"/>
          </p:nvPr>
        </p:nvSpPr>
        <p:spPr/>
        <p:txBody>
          <a:bodyPr/>
          <a:lstStyle>
            <a:extLst/>
          </a:lstStyle>
          <a:p>
            <a:endParaRPr lang="es-CO"/>
          </a:p>
        </p:txBody>
      </p:sp>
      <p:sp>
        <p:nvSpPr>
          <p:cNvPr id="5" name="4 Marcador de número de diapositiva"/>
          <p:cNvSpPr>
            <a:spLocks noGrp="1"/>
          </p:cNvSpPr>
          <p:nvPr>
            <p:ph type="sldNum" sz="quarter" idx="12"/>
          </p:nvPr>
        </p:nvSpPr>
        <p:spPr/>
        <p:txBody>
          <a:bodyPr/>
          <a:lstStyle>
            <a:extLst/>
          </a:lstStyle>
          <a:p>
            <a:fld id="{82E2B858-2790-4524-9146-69CE0221C944}" type="slidenum">
              <a:rPr lang="es-CO" smtClean="0"/>
              <a:t>‹Nº›</a:t>
            </a:fld>
            <a:endParaRPr lang="es-CO"/>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3EE643A7-7578-4BF7-AE77-62BBF78F8BD9}" type="datetimeFigureOut">
              <a:rPr lang="es-CO" smtClean="0"/>
              <a:t>03/10/2012</a:t>
            </a:fld>
            <a:endParaRPr lang="es-CO"/>
          </a:p>
        </p:txBody>
      </p:sp>
      <p:sp>
        <p:nvSpPr>
          <p:cNvPr id="3" name="2 Marcador de pie de página"/>
          <p:cNvSpPr>
            <a:spLocks noGrp="1"/>
          </p:cNvSpPr>
          <p:nvPr>
            <p:ph type="ftr" sz="quarter" idx="11"/>
          </p:nvPr>
        </p:nvSpPr>
        <p:spPr/>
        <p:txBody>
          <a:bodyPr/>
          <a:lstStyle>
            <a:extLst/>
          </a:lstStyle>
          <a:p>
            <a:endParaRPr lang="es-CO"/>
          </a:p>
        </p:txBody>
      </p:sp>
      <p:sp>
        <p:nvSpPr>
          <p:cNvPr id="4" name="3 Marcador de número de diapositiva"/>
          <p:cNvSpPr>
            <a:spLocks noGrp="1"/>
          </p:cNvSpPr>
          <p:nvPr>
            <p:ph type="sldNum" sz="quarter" idx="12"/>
          </p:nvPr>
        </p:nvSpPr>
        <p:spPr/>
        <p:txBody>
          <a:bodyPr/>
          <a:lstStyle>
            <a:extLst/>
          </a:lstStyle>
          <a:p>
            <a:fld id="{82E2B858-2790-4524-9146-69CE0221C944}"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3EE643A7-7578-4BF7-AE77-62BBF78F8BD9}" type="datetimeFigureOut">
              <a:rPr lang="es-CO" smtClean="0"/>
              <a:t>03/10/2012</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82E2B858-2790-4524-9146-69CE0221C944}" type="slidenum">
              <a:rPr lang="es-CO" smtClean="0"/>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3EE643A7-7578-4BF7-AE77-62BBF78F8BD9}" type="datetimeFigureOut">
              <a:rPr lang="es-CO" smtClean="0"/>
              <a:t>03/10/2012</a:t>
            </a:fld>
            <a:endParaRPr lang="es-CO"/>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CO"/>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82E2B858-2790-4524-9146-69CE0221C944}" type="slidenum">
              <a:rPr lang="es-CO" smtClean="0"/>
              <a:t>‹Nº›</a:t>
            </a:fld>
            <a:endParaRPr lang="es-CO"/>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EE643A7-7578-4BF7-AE77-62BBF78F8BD9}" type="datetimeFigureOut">
              <a:rPr lang="es-CO" smtClean="0"/>
              <a:t>03/10/2012</a:t>
            </a:fld>
            <a:endParaRPr lang="es-CO"/>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CO"/>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2E2B858-2790-4524-9146-69CE0221C944}"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7" Type="http://schemas.openxmlformats.org/officeDocument/2006/relationships/image" Target="../media/image23.jpeg"/><Relationship Id="rId2"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11.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 Id="rId4" Type="http://schemas.openxmlformats.org/officeDocument/2006/relationships/image" Target="../media/image29.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2.xml"/><Relationship Id="rId6" Type="http://schemas.openxmlformats.org/officeDocument/2006/relationships/image" Target="../media/image34.jpeg"/><Relationship Id="rId5" Type="http://schemas.openxmlformats.org/officeDocument/2006/relationships/image" Target="../media/image33.jpeg"/><Relationship Id="rId4" Type="http://schemas.openxmlformats.org/officeDocument/2006/relationships/image" Target="../media/image32.jpe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t>ESTRÉS LABORAL</a:t>
            </a:r>
            <a:endParaRPr lang="es-CO" dirty="0"/>
          </a:p>
        </p:txBody>
      </p:sp>
      <p:sp>
        <p:nvSpPr>
          <p:cNvPr id="3" name="2 Subtítulo"/>
          <p:cNvSpPr>
            <a:spLocks noGrp="1"/>
          </p:cNvSpPr>
          <p:nvPr>
            <p:ph type="subTitle" idx="1"/>
          </p:nvPr>
        </p:nvSpPr>
        <p:spPr/>
        <p:txBody>
          <a:bodyPr/>
          <a:lstStyle/>
          <a:p>
            <a:endParaRPr lang="es-CO"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b="1" dirty="0" smtClean="0"/>
              <a:t>3. A nivel motor u observable:</a:t>
            </a:r>
            <a:r>
              <a:rPr lang="es-ES" dirty="0" smtClean="0"/>
              <a:t> </a:t>
            </a:r>
            <a:endParaRPr lang="es-CO" dirty="0" smtClean="0"/>
          </a:p>
          <a:p>
            <a:endParaRPr lang="es-CO" dirty="0"/>
          </a:p>
        </p:txBody>
      </p:sp>
      <p:sp>
        <p:nvSpPr>
          <p:cNvPr id="24578" name="AutoShape 2" descr="data:image/jpeg;base64,/9j/4AAQSkZJRgABAQAAAQABAAD/2wBDAAkGBwgHBgkIBwgKCgkLDRYPDQwMDRsUFRAWIB0iIiAdHx8kKDQsJCYxJx8fLT0tMTU3Ojo6Iys/RD84QzQ5Ojf/2wBDAQoKCg0MDRoPDxo3JR8lNzc3Nzc3Nzc3Nzc3Nzc3Nzc3Nzc3Nzc3Nzc3Nzc3Nzc3Nzc3Nzc3Nzc3Nzc3Nzc3Nzf/wAARCACuAHADASIAAhEBAxEB/8QAGwAAAgIDAQAAAAAAAAAAAAAAAAUEBgEDBwL/xAA/EAACAQMDAQUGAgYIBwAAAAABAgMABBEFEiExBhNBUWEUInGBkaFSwQcVMkJisSMkQ5Kis8LwJVNygrLR0v/EABkBAQADAQEAAAAAAAAAAAAAAAABAgQFA//EACIRAAIDAAICAgMBAAAAAAAAAAABAgMRBBIhMRNBI1FxYf/aAAwDAQACEQMRAD8A7jRRRUAKKKKAKKKKAKKKxzQATiok+p2UEhjmuoUkH7pcZ+lVD9Iuv3dknsNjOYCUDyyIcMQSQFB8OhyRz0xVW7JIxcztkluck5Oay38lVrwtNlHEdkezeHW4b61nbbDcRO34VcZ+lSARVQVUlTEiK4PgwzW7TNQnttYtrFpWkt7jcqh+WjYKWGD1IIB6+lK+SpYn9lLOM4ptfRaqKBRWozBRRRQBRRRQBRRRQBWDWawaA5P+kVu91m7Un9nYij/sU/6qx2YixCp5x4VG7aSl9YvG6hrkj6YX/SaZdn1zAu39nGM1xuTLZP8Ap36F1pX8LJCB3efIVG0+Pv8AtNYkc91vc+g2Ff5sKkKNsPrXvssneaxezY4ijSMH1JJb+S/WvSqO2RRltllcmWoVmsCs11TlBRRRQBRRRQBRRRQBWDWa0Xs3s9rNMekaM5+QzQHFu0Eonv3YZw88jDPkWNWjs+mbVSOnnSO00G9utQhV+74xwxI4+A5q+W2g3NvCozF7o6K7fnXKnROTXg7T5NUYdUzTOQkJz0xU3sZFjTZrg9bi5d/kPdH/AI0u1cPbWsneZGFJw5AJ+Hgaf9moymgafuGGNujEHwJGT/OtFEGrW/8ADHyJp1JL7YzoooraYQoorVK+wqScDdg0B7dgilj0Faw7uQVwF+9Fygmt3Q55XwpPBfEL3Z3JJggAjoaAdl9px1+FelIYZFLrFyQpdfePkakpNsuO6ce8wyCBQEmk/au9hsdHke4kEaSMsWT47iAQB4kjOBTiqn25nEX6vzEZWLv3UajLd5jggee3f9akC221BbDVGe40+/kjAG6aJFZVyDnI3biB/CDV1sby2vrdZ7WZJYySNynxHUHyPpVXghuyIkaAyTRopkIdQd2OgBIz9RT7SltZd1xbKY3J2zJsKncPxA859f5ipkQvRnX4Y5tKuUlQMGjbg+eOKnQIIoUjAxtUL9Kh6yR7MqH9+WNPqwH50wFVwnQooooAqJqTKlq7N0GD1x4ipdJe1zbNCuiAC2Btz55H3qlj6wbL1R7TUf2N4yGXI8elLdW0s3rpJFJ3ci/Q1rtNcsE0dbyadI4oozv3dV2jLDHjjnpS6613U2vpI7G3jKIA2yVTuKn1UkLyGGDyMdKmMl10OElJx+xi/tdnCCqCV1wMZwDWLY3gkW4kjwj5ypBLAfH/AH8/BJP25K3Ytf1awlCbjvZiCRwQCqnoeOefMCpCdtI1jLXWnzx45O1XIHkcsqjHzp8kdzSrTTws5nRYGlZsIqlifIUn0uM3/wDxG4XE8g9wN/ZJ+EfbPmR8Majr2k6jY3UUlz7Mrq0LF/UYyCOPH7VXbiK4nmt7GLVvbhKzNN7GO7hjUYwD7xJJz0z8qvhGlths19s3crKB+1nhx55H8qbgDypPoWjR6aoZC493AQsSq564Hh0FNy4Xg0Av1Q5ms48Z3Tr9ve/00xHQUtvjnUtPXzlb/LemdQAooooApF2vjeTSv6POBIpb4U5nZkiZkUswBIXzPlVR0vtSLuG4g1mJIdhMcjfsheMkkHw+/p41Syt2QcUXrsVdkZMQR6XJZ6rfBpGgh1G1Mcc6Krd03mQR0+3nTWfToWd7iO+MMgVdyRzlgccnwz0OPgBnNMrbUNMF1bQNqNpvibaMyjLZ4AHqfLrUXtPpOjTzNbmzMl5Ou493L3exfMnB64PGD0NZaFKNWT8YapzUp6vLKtaX9tZxabaSPD30MDi5uMg947NktnqSSCx/6jTT9fWYgYtIJY8YbaMjnwpnoPZfTrnTori1u9SiU5AHep7uDgjhcEZFN7bsnpsA2sbmYFt5EsxwxznkDA6+lXdLlLsY5eX5OVXUr26wpfQ3sE0gCqqy4yeP3QTznw61hNFvfblOy60maTBS9uJCrgAjkAdT6Y+NdnttMsrORpYLWNZWOS+Mt9TzVR1PVodS7TwWUccUlrHBKpduTI/un3fQbevifTrt7trGeXxpPUWfQvbE05E1C4iupo1wZ4kKCTyO05wfTNadKaeeV5Z2Jy3TwAqTosaizXYMKfDNbl7uxhaSQ7Vqp6ES5dH1aw2nPvt/ltTYdKRPFp95epewTtBdx5wytkHgjlTwep9fWpomv4RmSKK6T8UB2N/dY4/xfKoAxoqHFqVs8oiZzFKTgRzKUYn0z1+WamZoDBGar3aqTTLGOK8v7MTy94EiAOCT1AJHUcevwqxUg7baYdU0C4iUhZIsSo3iNvJx5EjI+dRJtLwWgouS7eikaM+sC0vIzaukEyEDYYwwOMZ4bPh5Z9KlWOpLrOp3d7Kk9tDKscZaTCmMDCvyCcY949eKQaJcxFwjfrU9B/QqxP2FStEv5LK6ubDuZZMzsFaZdpVSc+95nB+fWufZfKcckvR0ocaMJPq/aOp6VNZSWiJpskL28ShFELAqowMDj0xW2e/tbfImnjU4ztLDP061SdFEcuqzWVnBbXHs6hSrSEJGpGQOAcEHOB5N6VZjpd5KuxrmCCP8FvDz9Tx9q21T7xTOfbDpJoU9odcd7cxxxyJFIdiRhT3twSOgXqB9+D0HVLZ9m9Rs9Qt9Xv5I4nd2jFqnPdr3bnLN58Dgcc9TV407RrWxkaZQ0twww08p3NjyHgB6AAVjWVAigY9BMPupH5166eWGdEP9UAPUHFRu0h3wJACAznAzWzQW/q7LnO1qRfpGlubfTDcWr7HjI2kDpk7Sfoabj0lLfBqk0Nku7e3N/CbiVjuDRAlfdLDoQfDGa0302o6S5htL+3urr/lKGUKP4iS2Ph1qp2F7dPJm9u7ju1BfhyGdiRnPOScDgVf9H0NXhSZWhjjkG4bDvJz69AfrVK7VNaeltTrlht0q/ub23ePWY7XuyMMpGVb0ORTfSY5IopA24RmQmJGzlE4wOfUE48AQK9WunW1uwdELSDo7nJHw8B8sVNq7PMK8uAVIIyCOQRXqioByDWdFvNB1RnkguJ7WaV2hMDkBV3ZCnHIwGA9cU00LsjJqN9JfSTyW9sxB2FSzvxz75P3wfIdK6Vis4ry+Cv8AR7vk2+PPohWGnWmnxd3ZwRxKTltq4LHzJ6k+pqbRRXqlh4Nt+wpfrnFkrfhniP8AjWmFQtZAOmXBboqb/wC7z+VAQdBBXvVxghzmoXb6MNoNySP2Ymb5jkfyqbpbYvJkH4s/lUHt5M66DfBACVgfj5UktJi8aKZb3Nm1lbiNkS8WVAdv7W09cgc9M040nUDNEgSVC0zFR7Pe7MnOMsMjn1+5qr6VfRWy6XIyJ3kclw5I6kbRj86sXYxZL27tITG5tkt4y7bDtJXLHnpyzLx/CfWudVDJHUulsWzoOnJNHZQpcv3kyxqJHH7zY5P1qTWBWa6JygooooAooooAooooArRexia0miIzvjZcfEVvrzIwRS7HCqMk+QoCu6VMHvEkycyor/UCpmt2a3SFHGVJGR580h7P3McttplzE2Y3iUL6jp+VXCRoyoLHHiKs/BCK5pnZy2trhbkwRGb3udozg5OM/HFONDI/V6JzmJ3j5/hYj8qmrtaMEdCM1C0sbJ7yPAx3odfgyj8waqSMaKKKAKKKKAKKKKAKKKKAKga6SujXzL1FvIR/dNT60XkQntZoT/aRsv1GKAofZ4d1pMEZbLQTSJ8MsWH2Ipt2vvZ7bs+t1bOVZCVJA6ZBAPyODSbTEnT27u4jIhCSkJyVJBHI6+Hyx61JkuY7/TXspWXByCM9Kv7IRZJrwQ/qg4dhM4QbDxkoeT6da327bNYlT8cKsPkx/wDqq5bXmezyOp76bS5lLiMhiVHun/Cc1ZNOileQ3dwndyOgVYs5KL15I4z548qoSMaKKKAKKK8hsnFAeqK8yHapPlS+6vpYkLKq4FVlJR9kpaMqj3N5bWq7rmeOIHxdgKpuvdpr+3tZGtQiuEJBboDVRsO0byMs93G0sshyXc7j968J8nI6kaKeP3eNnUJe02iQ8S6paIfJpACflVT7UdpRq9ksGjJcMN24yMuxXXBGADz455HhS6bX7e7Tu5LNXUDo4FIL/tKlrIqRW5A4wC2fvWeXKnYsijXDiV1vtNli0eGaGKB4GvjIikFVdFZhnOC3BxV20lk1LT421C2ha7jAWdXQNhsZOD0wQQePOqBor318Awu+4RuMIgJ+p/8AVNZINSsLWT2PVpVEzbpGZAW6Y4Phx/sUq5Eov8jF/Gi/EPBP13WbPTdait44CDgRzoie6yMOOAOg8/U+VTdP7RPHO9vPbyG0hRSt4QVDL4derDxqlx6VG8/fzz3EtwesryFmPxY805hS0ksmW8je4jjX3lkYtkfM0XO7PEQ+Cox1s6IpzWaT9lb03ujRStuOGdFLHLFVYqMnxOAM04roJ6tOa1jw/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O"/>
          </a:p>
        </p:txBody>
      </p:sp>
      <p:sp>
        <p:nvSpPr>
          <p:cNvPr id="24580" name="AutoShape 4" descr="data:image/jpeg;base64,/9j/4AAQSkZJRgABAQAAAQABAAD/2wBDAAkGBwgHBgkIBwgKCgkLDRYPDQwMDRsUFRAWIB0iIiAdHx8kKDQsJCYxJx8fLT0tMTU3Ojo6Iys/RD84QzQ5Ojf/2wBDAQoKCg0MDRoPDxo3JR8lNzc3Nzc3Nzc3Nzc3Nzc3Nzc3Nzc3Nzc3Nzc3Nzc3Nzc3Nzc3Nzc3Nzc3Nzc3Nzc3Nzf/wAARCACuAHADASIAAhEBAxEB/8QAGwAAAgIDAQAAAAAAAAAAAAAAAAUEBgEDBwL/xAA/EAACAQMDAQUGAgYIBwAAAAABAgMABBEFEiExBhNBUWEUInGBkaFSwQcVMkJisSMkQ5Kis8LwJVNygrLR0v/EABkBAQADAQEAAAAAAAAAAAAAAAABAgQFA//EACIRAAIDAAICAgMBAAAAAAAAAAABAgMRBBIhMRNBI1FxYf/aAAwDAQACEQMRAD8A7jRRRUAKKKKAKKKKAKKKxzQATiok+p2UEhjmuoUkH7pcZ+lVD9Iuv3dknsNjOYCUDyyIcMQSQFB8OhyRz0xVW7JIxcztkluck5Oay38lVrwtNlHEdkezeHW4b61nbbDcRO34VcZ+lSARVQVUlTEiK4PgwzW7TNQnttYtrFpWkt7jcqh+WjYKWGD1IIB6+lK+SpYn9lLOM4ptfRaqKBRWozBRRRQBRRRQBRRRQBWDWawaA5P+kVu91m7Un9nYij/sU/6qx2YixCp5x4VG7aSl9YvG6hrkj6YX/SaZdn1zAu39nGM1xuTLZP8Ap36F1pX8LJCB3efIVG0+Pv8AtNYkc91vc+g2Ff5sKkKNsPrXvssneaxezY4ijSMH1JJb+S/WvSqO2RRltllcmWoVmsCs11TlBRRRQBRRRQBRRRQBWDWa0Xs3s9rNMekaM5+QzQHFu0Eonv3YZw88jDPkWNWjs+mbVSOnnSO00G9utQhV+74xwxI4+A5q+W2g3NvCozF7o6K7fnXKnROTXg7T5NUYdUzTOQkJz0xU3sZFjTZrg9bi5d/kPdH/AI0u1cPbWsneZGFJw5AJ+Hgaf9moymgafuGGNujEHwJGT/OtFEGrW/8ADHyJp1JL7YzoooraYQoorVK+wqScDdg0B7dgilj0Faw7uQVwF+9Fygmt3Q55XwpPBfEL3Z3JJggAjoaAdl9px1+FelIYZFLrFyQpdfePkakpNsuO6ce8wyCBQEmk/au9hsdHke4kEaSMsWT47iAQB4kjOBTiqn25nEX6vzEZWLv3UajLd5jggee3f9akC221BbDVGe40+/kjAG6aJFZVyDnI3biB/CDV1sby2vrdZ7WZJYySNynxHUHyPpVXghuyIkaAyTRopkIdQd2OgBIz9RT7SltZd1xbKY3J2zJsKncPxA859f5ipkQvRnX4Y5tKuUlQMGjbg+eOKnQIIoUjAxtUL9Kh6yR7MqH9+WNPqwH50wFVwnQooooAqJqTKlq7N0GD1x4ipdJe1zbNCuiAC2Btz55H3qlj6wbL1R7TUf2N4yGXI8elLdW0s3rpJFJ3ci/Q1rtNcsE0dbyadI4oozv3dV2jLDHjjnpS6613U2vpI7G3jKIA2yVTuKn1UkLyGGDyMdKmMl10OElJx+xi/tdnCCqCV1wMZwDWLY3gkW4kjwj5ypBLAfH/AH8/BJP25K3Ytf1awlCbjvZiCRwQCqnoeOefMCpCdtI1jLXWnzx45O1XIHkcsqjHzp8kdzSrTTws5nRYGlZsIqlifIUn0uM3/wDxG4XE8g9wN/ZJ+EfbPmR8Majr2k6jY3UUlz7Mrq0LF/UYyCOPH7VXbiK4nmt7GLVvbhKzNN7GO7hjUYwD7xJJz0z8qvhGlths19s3crKB+1nhx55H8qbgDypPoWjR6aoZC493AQsSq564Hh0FNy4Xg0Av1Q5ms48Z3Tr9ve/00xHQUtvjnUtPXzlb/LemdQAooooApF2vjeTSv6POBIpb4U5nZkiZkUswBIXzPlVR0vtSLuG4g1mJIdhMcjfsheMkkHw+/p41Syt2QcUXrsVdkZMQR6XJZ6rfBpGgh1G1Mcc6Krd03mQR0+3nTWfToWd7iO+MMgVdyRzlgccnwz0OPgBnNMrbUNMF1bQNqNpvibaMyjLZ4AHqfLrUXtPpOjTzNbmzMl5Ou493L3exfMnB64PGD0NZaFKNWT8YapzUp6vLKtaX9tZxabaSPD30MDi5uMg947NktnqSSCx/6jTT9fWYgYtIJY8YbaMjnwpnoPZfTrnTori1u9SiU5AHep7uDgjhcEZFN7bsnpsA2sbmYFt5EsxwxznkDA6+lXdLlLsY5eX5OVXUr26wpfQ3sE0gCqqy4yeP3QTznw61hNFvfblOy60maTBS9uJCrgAjkAdT6Y+NdnttMsrORpYLWNZWOS+Mt9TzVR1PVodS7TwWUccUlrHBKpduTI/un3fQbevifTrt7trGeXxpPUWfQvbE05E1C4iupo1wZ4kKCTyO05wfTNadKaeeV5Z2Jy3TwAqTosaizXYMKfDNbl7uxhaSQ7Vqp6ES5dH1aw2nPvt/ltTYdKRPFp95epewTtBdx5wytkHgjlTwep9fWpomv4RmSKK6T8UB2N/dY4/xfKoAxoqHFqVs8oiZzFKTgRzKUYn0z1+WamZoDBGar3aqTTLGOK8v7MTy94EiAOCT1AJHUcevwqxUg7baYdU0C4iUhZIsSo3iNvJx5EjI+dRJtLwWgouS7eikaM+sC0vIzaukEyEDYYwwOMZ4bPh5Z9KlWOpLrOp3d7Kk9tDKscZaTCmMDCvyCcY949eKQaJcxFwjfrU9B/QqxP2FStEv5LK6ubDuZZMzsFaZdpVSc+95nB+fWufZfKcckvR0ocaMJPq/aOp6VNZSWiJpskL28ShFELAqowMDj0xW2e/tbfImnjU4ztLDP061SdFEcuqzWVnBbXHs6hSrSEJGpGQOAcEHOB5N6VZjpd5KuxrmCCP8FvDz9Tx9q21T7xTOfbDpJoU9odcd7cxxxyJFIdiRhT3twSOgXqB9+D0HVLZ9m9Rs9Qt9Xv5I4nd2jFqnPdr3bnLN58Dgcc9TV407RrWxkaZQ0twww08p3NjyHgB6AAVjWVAigY9BMPupH5166eWGdEP9UAPUHFRu0h3wJACAznAzWzQW/q7LnO1qRfpGlubfTDcWr7HjI2kDpk7Sfoabj0lLfBqk0Nku7e3N/CbiVjuDRAlfdLDoQfDGa0302o6S5htL+3urr/lKGUKP4iS2Ph1qp2F7dPJm9u7ju1BfhyGdiRnPOScDgVf9H0NXhSZWhjjkG4bDvJz69AfrVK7VNaeltTrlht0q/ub23ePWY7XuyMMpGVb0ORTfSY5IopA24RmQmJGzlE4wOfUE48AQK9WunW1uwdELSDo7nJHw8B8sVNq7PMK8uAVIIyCOQRXqioByDWdFvNB1RnkguJ7WaV2hMDkBV3ZCnHIwGA9cU00LsjJqN9JfSTyW9sxB2FSzvxz75P3wfIdK6Vis4ry+Cv8AR7vk2+PPohWGnWmnxd3ZwRxKTltq4LHzJ6k+pqbRRXqlh4Nt+wpfrnFkrfhniP8AjWmFQtZAOmXBboqb/wC7z+VAQdBBXvVxghzmoXb6MNoNySP2Ymb5jkfyqbpbYvJkH4s/lUHt5M66DfBACVgfj5UktJi8aKZb3Nm1lbiNkS8WVAdv7W09cgc9M040nUDNEgSVC0zFR7Pe7MnOMsMjn1+5qr6VfRWy6XIyJ3kclw5I6kbRj86sXYxZL27tITG5tkt4y7bDtJXLHnpyzLx/CfWudVDJHUulsWzoOnJNHZQpcv3kyxqJHH7zY5P1qTWBWa6JygooooAooooAooooArRexia0miIzvjZcfEVvrzIwRS7HCqMk+QoCu6VMHvEkycyor/UCpmt2a3SFHGVJGR580h7P3McttplzE2Y3iUL6jp+VXCRoyoLHHiKs/BCK5pnZy2trhbkwRGb3udozg5OM/HFONDI/V6JzmJ3j5/hYj8qmrtaMEdCM1C0sbJ7yPAx3odfgyj8waqSMaKKKAKKKKAKKKKAKKKKAKga6SujXzL1FvIR/dNT60XkQntZoT/aRsv1GKAofZ4d1pMEZbLQTSJ8MsWH2Ipt2vvZ7bs+t1bOVZCVJA6ZBAPyODSbTEnT27u4jIhCSkJyVJBHI6+Hyx61JkuY7/TXspWXByCM9Kv7IRZJrwQ/qg4dhM4QbDxkoeT6da327bNYlT8cKsPkx/wDqq5bXmezyOp76bS5lLiMhiVHun/Cc1ZNOileQ3dwndyOgVYs5KL15I4z548qoSMaKKKAKKK8hsnFAeqK8yHapPlS+6vpYkLKq4FVlJR9kpaMqj3N5bWq7rmeOIHxdgKpuvdpr+3tZGtQiuEJBboDVRsO0byMs93G0sshyXc7j968J8nI6kaKeP3eNnUJe02iQ8S6paIfJpACflVT7UdpRq9ksGjJcMN24yMuxXXBGADz455HhS6bX7e7Tu5LNXUDo4FIL/tKlrIqRW5A4wC2fvWeXKnYsijXDiV1vtNli0eGaGKB4GvjIikFVdFZhnOC3BxV20lk1LT421C2ha7jAWdXQNhsZOD0wQQePOqBor318Awu+4RuMIgJ+p/8AVNZINSsLWT2PVpVEzbpGZAW6Y4Phx/sUq5Eov8jF/Gi/EPBP13WbPTdait44CDgRzoie6yMOOAOg8/U+VTdP7RPHO9vPbyG0hRSt4QVDL4derDxqlx6VG8/fzz3EtwesryFmPxY805hS0ksmW8je4jjX3lkYtkfM0XO7PEQ+Cox1s6IpzWaT9lb03ujRStuOGdFLHLFVYqMnxOAM04roJ6tOa1jw/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O"/>
          </a:p>
        </p:txBody>
      </p:sp>
      <p:pic>
        <p:nvPicPr>
          <p:cNvPr id="6" name="5 Imagen" descr="descarga (1).jpg"/>
          <p:cNvPicPr>
            <a:picLocks noChangeAspect="1"/>
          </p:cNvPicPr>
          <p:nvPr/>
        </p:nvPicPr>
        <p:blipFill>
          <a:blip r:embed="rId2" cstate="print"/>
          <a:stretch>
            <a:fillRect/>
          </a:stretch>
        </p:blipFill>
        <p:spPr>
          <a:xfrm>
            <a:off x="323528" y="2132856"/>
            <a:ext cx="1800200" cy="2796739"/>
          </a:xfrm>
          <a:prstGeom prst="rect">
            <a:avLst/>
          </a:prstGeom>
        </p:spPr>
      </p:pic>
      <p:sp>
        <p:nvSpPr>
          <p:cNvPr id="24582" name="AutoShape 6" descr="data:image/jpeg;base64,/9j/4AAQSkZJRgABAQAAAQABAAD/2wBDAAkGBwgHBgkIBwgKCgkLDRYPDQwMDRsUFRAWIB0iIiAdHx8kKDQsJCYxJx8fLT0tMTU3Ojo6Iys/RD84QzQ5Ojf/2wBDAQoKCg0MDRoPDxo3JR8lNzc3Nzc3Nzc3Nzc3Nzc3Nzc3Nzc3Nzc3Nzc3Nzc3Nzc3Nzc3Nzc3Nzc3Nzc3Nzc3Nzf/wAARCACdAKUDASIAAhEBAxEB/8QAGwAAAQUBAQAAAAAAAAAAAAAAAAEDBAUGAgf/xABCEAACAQMCBAMFBgQCCAcAAAABAgMABBEFIQYSMUETUWEUInGBkQcVIzJCoVJiscEkkhYzU3KCorLCVHPD0tPh8P/EABoBAAIDAQEAAAAAAAAAAAAAAAADAgQFAQb/xAArEQACAgEEAAYBAwUAAAAAAAAAAQIDEQQSITEFExQiQVFhFTLwIzNxkaH/2gAMAwEAAhEDEQA/APcDSYpT1ooASiilNACUUDpRQAUUUUALSUGol5qNtZ8omk99vyooLMR3IUbkfKgCZSVSpxHBcs66ba3V8YziTwVVfDPkecrvsdu2KsbG+hvUZouZWU4eOQcrofIg/wD40ASaKWkoAKKKKACiiigAooooAP3ooooAU9aKDRQAUGiigApKWigAoooPSgBuV1jjZ3OFUEk+WBmsc2qytpNxdaZFzTzrzPdzggYPQIOrAZ26CrjiNxPJa6c+TFcc7ygfqRcZU+hLDPpmmI4I4rZLbHNGqBMEdRisjxDxB0SUIdjq69yyyLFpqhopJLmcskXhjwW8JSvkQvXz3z3roaXHHdm7tp7mC5ZQhdZScgZIyDsRv0PnU1dgAO1dVhvWXuW7ex+yP0dadqk6TpaaoU8VziGeMYST0x+lvTJz28hd1m7yA3Nu8aP4chGY5B1Rh0YfA1c6ZdrfWUVwBgsvvL/Cw6j5GvQeG6x6iDU/3Ir2Q2kuiiitMUFJS0UAJRS0UAIaKXFFAAaBQaKACiiigAooooAKKKKAKDXAV1rTZMZVopkPx9wj+hoPWk4nuoiqRwyI11aTQzyRE7rEW5Wb/LzfSoFjqqXl1LA0Lx4y0TMR+KqtykjyGcdexzXm/F6peduXWCzS+CXc3CW0XiOGO4ARFLMxJwAB3NdRWmrTAs0drbj9KuzSN88YA/em4t+IdPD9BFM4H83uD+hP1NaWneHaGmyrzJrOTllkk8Iyl1fT6bIkeqWpUytywtbEyrI38PQEH0P1ruyuLjSb5pLi1uINPuTzOzgMschwA3uk4BHXO2R8atuIV5tJmIGZF5Wi/wDMyOX98VYOqujK6hlYEEEbEVo06Gqie+GRUrHJYZ0p5lBBBz3FLVZobMLWWAnmW3meND/KGPKPkMD5VZ1dIBRRRQAUUUUAFFFFAAetFBooAKKKKACiiigAooqFe6pZWPMLm5jRlUuUzluUdTgb49aAM5xvATp2oNFHzXU0RjtFHWZmQho/QEdT22PamNJiWfT9OCrLbS2YQOjDJHu4K56Eb9fSofEur2fEMltHp0L3Bj8SO4S4RokCOBsdsk7DA8vjUXT/ALz0uGO3tX0/2aMkiEQOvyDc5x9KxvElK1qMfgt0VyayjT3du04R4ZfBuIm54pQoPKcEHI7ggkfA0ze8S6vaQwrHw7PdT+IFlMMyeHy92Ukgn4ECqoX+qzgc0ltajuip4jDf+InH7U3Ms0m899dPj+Fwn/TiqmklqNOtqawNlQ5dlzetqervG7u+mwQuHSIBHd2G45+oAHkCfWmtS1vXdOmsbaztYtUlu5SgziIxADJc4yCBVIlvGqkRXd0Cd/dunJ/rXLWAWb2uJ5GvUAMM0rlmUjoMnt5irVV16tUpz4+jj0z28Homm2otLRYi3O/MzyN/EzEsT9SalVU6HrUOqxlOVobtFzJA+xHqPNc96tq2U01lFBprhhRRRXQCiiigAooxRQAHrRQaKACuJpUhieWVgqIpZmPQAV0zBVLMQABkk9qyeoawdYvbHTrKLmsLmbEt0WwJFUcxVB+pTjBOw32zUZSUWk32dSyXFtqF5exrLbaeRC26tcS+GWHYhQCcfHBp7x9SA96ztz8Lkj/tqcoAUAAAAYAHalqRwyeu65qMVrKhsZLANLHEk8jB+YMyglcAgYBOObuKn6zZw2WhTx2sKEuUQlzu/MwB5m675q5mhjmieKVQyOMMpGQRVGIri94dvLIN/iYTJFGxPUqcxkn4cufnXJZxwC/JjtOaSbSjOXCXEwkkkk5c/iEnJwewxjHkKYtpJHZrmTVvHjQjmjhReQfsWz86SW8GnzpOIJhp97G9yvKuWgcf6xCPQ7+m9NS6xBZsqLBdNJcKZYkMHhgrtvkgbbjJ3O9YvulmWMmvVJSSSIHFuuxaHqWnyyQz3Hixyo0EMnIzgY5cnrgE9t96vuFUv76BbZ9L0yOcpzzTSBpfZx1UHmJy3zHnXnFndyX/ANosA1sxkxuwhjBJRTy5Uf0+JxXqHDGpanHdWVnHZ2n3ZIXjvppZQJTP7xx9OTA7qRWhRDbiP4yU9Q223+SwYwagVigvdBR1bBCQh1lI7Enp8jmmLrgm+uLk3cN9b2Z5eUW8KyGMb55sc3Woes8R8K6eV0/U7aWzusc08GngsseezFQAT6Y8qz2s/azdgJb8PWy29vCoXxroeK7Y26A7fHJNPe18MXXVa3mPBteH7nTNMvZvbbyebUQnI7vaPEqICMgDHTODneteLqA23tIlQwcvP4gYcvL55rz37PeJ34xju7PWxE9zbjxI54V5CEO2xHQ79u1O3E6eyWLmYw6D44CR/pZN+RnbqeZsbdNxml23wohn/SIOEnNpmztda0y8L+zX0D8gBbD4wD0/pU5HV1DKcg9xXml5q2hfeUt7rbQIsSBdP9qXlMikAu0Yb82WwPkPOrDSNcNjbstvc6NmVi6Wcd4WIOPyjlQ77b4B70rTamdrxOGAnBR6ZvaKZtZWnt4pXjaJnQM0bdUJHQ/CnquiwzRRiigAPWig9ai6pObXTru4XrDA7j4hSaAKLVJ/vi8ltIpHFjavicqceNJjPJnuozv67diK4uSkOo6TORyrHc+HgdPfQqB9SK602EQ2FuuF5uQMxA6sdyfmST866v7c3NsyKQJAQ8bH9Lg5U/IgV5WzWuWqVknwmWlDEcGlXpS1UafrtvJaj26SK1uYxieORwvKemRnqp7GibifRIY3dtUtWCAkhJQx+QFeoU4tZT4K2GWN1cRW1vJPMwWONSxPwqs4VlafSjPIjpJJcTM6P+ZT4jYH0x+1RtPuU1+4WeWeD2aIhorOOUOxP8UgBxt2Xtsc56dXd1c6TqEqw2clxHfEGARqcLNjBDkD3VIUHmPcHuRUjhScQ2MUWpHTXlMa30hubOTIPhzL+ZcfwnY+uWFZPU5F01449Vsg/JIVhtrq0a6hyepi5ckA4zy9gOgrc6/pJj0eXUb6VXvoporl5uixrG4couei4B+OTmoenPPrWtXUtkYWhsyI4rljzImVBLqO79gegHxxWc65x1KUP2vl/wA/I+NmIGCg0nS76Y3VvZcj+0CUSWmnXHOpB/ICy4UbYxWmt4bjTr0XGpaH7a0lwLtYI5AZbRFTl8Rx+UnY7AknOADitlwvapp2lXEzTyyxzTyz+LI2WZST7x+IGfnVPBYPeCTUjc3FreXg5naKT9B/KpU5BwuO3UmmX316bEpt8nE5WLCPOPtA4V1Cw1GfUoPEvrK/laZJ4lLMvMc8rY+Ox6YrLwaNqV/MILWyvP5Slu2Cem+1e9aeuq6bYwWUF5bTwwoI1NzbkuVAwMlWAP0qULzVQuBJYJt+m3f/AN9J/UdJ3u/4yyrbdmzBgtO4cu9G0qwK2LWUjTLFLLPdFS5ce8cRnZNtlJG/arocN2s9rHp0+rXLiFPwooZVj8LfYjl393tknGBVtd6fJqIxql7NdQ7ZgGEjO+dwvXp3NcNotmr+JZhrOXGDJb+6SPXsfnms3Xa+F0l5bwl+BdcGuyJaWqWmo2dtPDaPKbeVjKIhzOQygYJyeh3q4eNTd2CqFV/aBy4HkrE/sDTQsUZbUzSPLNbNzJKxwxOCDnGB0PSpGmR+160bjrHZqUU9jI3X5gDH/FSdHuv1MWvjs7ZxE0VFAor1ZTCiiigBDVVrM7XKS6XaKHuJ4iJC35YY2GOY/wBh3wakaxqdtpVhNeXbqqRqWwSPe9B5mqXTdc0Wxhb2rV4JLuZueZwSct5D0HQCuNrpnUm+kN6RceJb+zy5W6tT4UyEYPMo648iNx6Go+r3F+NQsbHTl5vaBK0rAgOFQL+XO2csOtJrOr6LdTrd2WoNDfxqVDiB2WRc55WGNx69R2qDoWuJq3E2mI8MkFzHDcB0ZTytnw90bG6nHfB8wKwfQKOrT7i2WHNqA8NAsUumvLxtcW5Ye8/hRt9CiE0+x00+6l7xEh6bWcp/rEa1+TQfStzyamsbUUt8vswOp2KNbTTWiajf3EUZdPbrQKowM/mxGR07b1a6Xd6nbWVtc27NdRSoryWs75dARuEf08m+oq54glaLRb1h/sWX6jH96h2qeHbQxkY5I1Uj4AVleI2+mcHVw2WKVvzknw3+n6tp0zNh4OVluIZlwVGN1dT0qng0vUog99pdwgOoNzTwT5CxoRhWTHRlUKMdDiomqWVrezyxRXRtdRltzGXU+88W+xHcbn1G+CKrrTiTiDh2X2XWYI7y3aTlgkjOMrvhQT1IHZsdOpp+m8RrtWJcP+dHZUtdGq4iiW24a9hgPLG/g2m22EZlQ/sTXOyDlBAVRt8KznEvGmn3ekcyGe2EU0bS+LEC6upDiNVzhmOPPAG+axX+k+p69O0FnmJBgGW4cM2D5oCFA29aTr9LLVTW18IZWnGLbR6qJI2OFkQnyDCuid68O1m6vbWW3UauzTAsxSOOONoCpAUkrnIbORk9M5FX1hx1r9xZm1OlC8dkZWnBMZbIwD05QfnWdb4VYsbHksqDcN3wenNdW67GeIH1cU5G6yKGRgynupyK8L0/QNctYiojWEuQWDSLue5yCcmtNoUutcOxpIR7ULh3VYgSsS4UEZbA3z5edSs8JcY5hLLItpfKPSbqSTmW2teVrubaMH9Pmx9AP7CrzTbGLT7OO3hyQu7M3V2O5Y+pOTWF0fipdPR5LrSrqa7lx4syPHg46BQWGAPLHx3qzTj+3OzaNqg+Hgn/ANStPQ016aHL9z7K9kbJPo2VFZW344sJP9ZZX8P+/Gp/6WNaDT7+31G3We2Ysh8xgj4g7itCM4vpiXCUe0SaKWipkTF8aT2kk6RJ786fnzuAPLf+1ZknAwowPIbVrON44lSBkjjDljlv1dKyTGsvUZ3vJq6dLy0ISTgFj061O4ebk4o03fJbxV/5Cf8Atqvz71S9JkEevaU5/wDEcv8AmVl/vUaH/UR3Uf2memCgCiitgwij40vI7Hh+e4mDmNXi5hGhdseIucAbmqjX9ZmsYLKeySGWK6fAaRiOqlh08wKf+0CVvZ7C3XpJOzOP5VU/3K1h7m+uPYbLR2Ec3gXCtD4bfiOMkImOg/MBzE1keIU+bbHjOOy/po4huNRDd2nE1vNYXcZtb5BzIA2WQ7hZEbvg/wD3WaEuo3VqtnqGoNcLbzFX5o1DMyEj8w7ZGfOqG91y3Fw0czXbSQsVDWTrGVI6jnOSem+wpy01eG4ilW2N7aQ2yB5J7iSOUICcAcojBYsfXrS69Hsbx18fgt42+7DwaDT4dGBv4NblS2iuGSVZpIw0RwN1fOwxsQcg7nBqy0/gLhK/xJBe6ddxno0Mhkx54zIw/Y1hra+uNZvDbWZEBSCSQzXH40jhRnZBhec77DavRdD1vRNK0O0sNcMMt1AgQOIPEEw7EEDr2I7EGr0U1FJla7dCXGVklJwnwRphBl9kRwcgtcCMk/BStTWjswivpPDz3jDZXuAYwPgZNz8hWbuftU0G1GNN0a4mPY8qRLn+v7VCH2wTE7aImPL2nfH+WutnFp7pLODUXus8QafB4v3DZxeeZTyL8XVSAPU4FefcbcTcQ3slsmpWkVpbRv4kJj5mWU+koOGHou9bXSftT0K8yupRy6ccfmnwyH/iH9wKv30zStbtDcWE8bQ3A5i8RDxyD1U5HzG9ByOape+J5Vo+om9hZsbRMolV23j5jhT/ADKSCM9id+uath+Y71N1vhKPR7TwNL/Fvr2VOW1tY1Qyqjcxzzk4AG/Ub4qJJb6lAGe80m+t0XqzRBx9VJpFlT7ii3VfF5y8f5OSxrWcBTHxrmLbBUNnO9Y2OeKbPhSKxU4YA7j4jtWj4Mu0g1URtCXeYciuD+XzyPlUavbYskrvdW8HooopKK0zKMXxs2b2FefJCbjHSsxsau+KlnGqyGfPKcGMkdsdv3qjO1ZNrzNmvRhVpCMPe+VcQXcEep2J8TJhvIWkCgnkUuNz5DHnTm+2KlcHzaLYXF/ca5cmG6usxOkyf4dogTynOMZwTnJzUtPFOay+iGqk1W8Ls9LB2o7VVWukSWsY+7tTuFtyMxxSBZEAP8JIzj5040GoJGWutViiTu6QquPmSa1jF2mU43ka+4n07SIZPCkkiAMuM8gdjnA88Rn6inrbTbGbQHgsbBhBbX7LPChJlmVCVLMepYnDjuQBVTxZa6O7wSWGpG61Bpv8RIsvNKwwcbqOVQp37fvuw/EF5Y3KT3UE0jYCNdWPKshUdPFRjyt06jB+VI3wUsPtltQm4cLhFrdcOcLawzJ94wtcYAIuVjeeP0JYCQde5pjRuB7OC61SzsNRhuEkt4lljli8SMqxfYjm2PujBB+VSIOK7O8KeNPp06EZ5b20eNgPV8FKkreRSXCXekWqwSheUyWE9u0cgznDISpPxAzXXB/DIb2uMmfuvsrKkeyF42XcOtzzYPoCoI+tLb/ZZI5/xk8sme7XPLj9jWtOtaxBGXnghK9ibSdT8yoYfSuf9J58cxfS4h5TSSqf3QVDbP6Ju6T7kZbUfs50nTIGur69itoAesjPJk+QwVyfSotronA6wCa51OB8HHhezfiZ/wB1ix+fSueNrjU9Wu4rkSadcwQxlUjtLnmEZPVmVsE56bZrHTPc6bm51KKKHxTgO0qnPkAVJA77HFRxP6GxluXukb28s+AbG1S5tlN3LKfdhtHEb7dSQvLyj405Y6/wda2DGPSJre7L58ML+LJ/Nzjr086w0kF5HEb9Il8GTBAyHYgD+BTzY9cV1bWl/qqg2sEi+G6tl4XTmI7KCMn6Yrm2x/ANV45kT343vNM1MXGk2k0UKs4b2gktMOo5ick9cDfzrQcN/aTrF9qtrZT2EFwZ5PD/AAQUIxvzfqB2y2MjAFUtnw1fyXQ+/LeVbFcFlWSOIuBv1cjAz6E1qn1HSNMnF3YW2n2jJGI+a1i55cdNmPLGD9TT4KWOeCrNe72s1eu6NpWpoy3cccdysZZJlPLJGO7AjfA2zWQ4Ljkm1O1PjqHUc3MOjgHsPXrVZc6rc6l4sUaPb2cmDJLK3NPc47MdgqDyAH0692zNFPGYnEfKRhhty1WvsjuWC7RVJQeT2DGaK5hcPErAhgRkEdDRVvJSMZxrdK99FbhSGjXJbHXNZdjvW042tovZVueX8bPKGz2rFDcZrM1CasZq6Zp1rAc2dumK4lj8SJ0JIVgQcHBxXRH7Cg/lPwFJzgfgtrDivWrGJIXhsbuGNQqEs0LgAd8BgT8hTXEGv3uu6bLp1xp9nDFL1l8ZpGT1ClQM+WT9aqz3FKWJAp/qLMFf01ec4I15ZLcFCsjRhRjkUDlPyp+CIQW6RK7vyADmc5Y/GlHegHp60lybHqKXQ1JaQOS3hhSerLsf2xTA06NWLRt73m6I/wDUZ/epynIHxpP1EeRxU42zj0yMqoS7RBcashX2e7gCAYx+LGf+VwP2p/2/XFQL4rMMYyuoyf0dWFPHoaXp0qa1Ni+RT0tb+BqK/vkGGgJPm0kDH94qcOpXnMCLOM+ZIt//AIq5YkNgUgY56mpeqsOekrF+8NQGTFEkbHussaf9MVNSXmsTEZuAi9w1zM4+gKinCdga5auepsOrS1/Qw8Dy7zyqTnqkag/U5P712ttCDnkLOBs0h5iPmacNKu+ahK2cu2MjVCPSOc4ArpTvnvSNS9BmoEz1Hhd5m0W3M7Ix5Ry8nZe2fWimeD42TRkVn5wHPLtjA22orUg/ajHs4kz/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O"/>
          </a:p>
        </p:txBody>
      </p:sp>
      <p:pic>
        <p:nvPicPr>
          <p:cNvPr id="24584" name="Picture 8" descr="http://t0.gstatic.com/images?q=tbn:ANd9GcSTNctg5caDr_Y2kBQ7nTeP3xUJVCkjMvBrvQ5ixHMtCmRD4xtEZw"/>
          <p:cNvPicPr>
            <a:picLocks noChangeAspect="1" noChangeArrowheads="1"/>
          </p:cNvPicPr>
          <p:nvPr/>
        </p:nvPicPr>
        <p:blipFill>
          <a:blip r:embed="rId3" cstate="print"/>
          <a:srcRect/>
          <a:stretch>
            <a:fillRect/>
          </a:stretch>
        </p:blipFill>
        <p:spPr bwMode="auto">
          <a:xfrm>
            <a:off x="2267744" y="2060848"/>
            <a:ext cx="2219325" cy="2057401"/>
          </a:xfrm>
          <a:prstGeom prst="rect">
            <a:avLst/>
          </a:prstGeom>
          <a:noFill/>
        </p:spPr>
      </p:pic>
      <p:pic>
        <p:nvPicPr>
          <p:cNvPr id="24586" name="Picture 10" descr="http://t1.gstatic.com/images?q=tbn:ANd9GcRsi6YBIoh99JFvfB81vT3qBT1JSdZGmiE0QzMfnbq1CqCi8x1w"/>
          <p:cNvPicPr>
            <a:picLocks noChangeAspect="1" noChangeArrowheads="1"/>
          </p:cNvPicPr>
          <p:nvPr/>
        </p:nvPicPr>
        <p:blipFill>
          <a:blip r:embed="rId4" cstate="print"/>
          <a:srcRect/>
          <a:stretch>
            <a:fillRect/>
          </a:stretch>
        </p:blipFill>
        <p:spPr bwMode="auto">
          <a:xfrm>
            <a:off x="4499992" y="2132856"/>
            <a:ext cx="2066925" cy="2219326"/>
          </a:xfrm>
          <a:prstGeom prst="rect">
            <a:avLst/>
          </a:prstGeom>
          <a:noFill/>
        </p:spPr>
      </p:pic>
      <p:pic>
        <p:nvPicPr>
          <p:cNvPr id="24588" name="Picture 12" descr="http://t0.gstatic.com/images?q=tbn:ANd9GcRg42hpuhXoQ7tfxaZX8mr8tWLz4KCWHlFGiOo0V5g8I9z-88e0UQ"/>
          <p:cNvPicPr>
            <a:picLocks noChangeAspect="1" noChangeArrowheads="1"/>
          </p:cNvPicPr>
          <p:nvPr/>
        </p:nvPicPr>
        <p:blipFill>
          <a:blip r:embed="rId5" cstate="print"/>
          <a:srcRect/>
          <a:stretch>
            <a:fillRect/>
          </a:stretch>
        </p:blipFill>
        <p:spPr bwMode="auto">
          <a:xfrm>
            <a:off x="6372200" y="2348880"/>
            <a:ext cx="2238375" cy="2038350"/>
          </a:xfrm>
          <a:prstGeom prst="rect">
            <a:avLst/>
          </a:prstGeom>
          <a:noFill/>
        </p:spPr>
      </p:pic>
      <p:pic>
        <p:nvPicPr>
          <p:cNvPr id="24590" name="Picture 14" descr="http://t0.gstatic.com/images?q=tbn:ANd9GcRc8Jxf7Bar14qG0qWKDDA357ifAtUkCGdLt02wVq-I2_UhAl-A"/>
          <p:cNvPicPr>
            <a:picLocks noChangeAspect="1" noChangeArrowheads="1"/>
          </p:cNvPicPr>
          <p:nvPr/>
        </p:nvPicPr>
        <p:blipFill>
          <a:blip r:embed="rId6" cstate="print"/>
          <a:srcRect/>
          <a:stretch>
            <a:fillRect/>
          </a:stretch>
        </p:blipFill>
        <p:spPr bwMode="auto">
          <a:xfrm>
            <a:off x="2555776" y="4192934"/>
            <a:ext cx="1800200" cy="2165656"/>
          </a:xfrm>
          <a:prstGeom prst="rect">
            <a:avLst/>
          </a:prstGeom>
          <a:noFill/>
        </p:spPr>
      </p:pic>
      <p:sp>
        <p:nvSpPr>
          <p:cNvPr id="24592" name="AutoShape 16" descr="data:image/jpeg;base64,/9j/4AAQSkZJRgABAQAAAQABAAD/2wBDAAkGBwgHBgkIBwgKCgkLDRYPDQwMDRsUFRAWIB0iIiAdHx8kKDQsJCYxJx8fLT0tMTU3Ojo6Iys/RD84QzQ5Ojf/2wBDAQoKCg0MDRoPDxo3JR8lNzc3Nzc3Nzc3Nzc3Nzc3Nzc3Nzc3Nzc3Nzc3Nzc3Nzc3Nzc3Nzc3Nzc3Nzc3Nzc3Nzf/wAARCACIAMADASIAAhEBAxEB/8QAHAABAAICAwEAAAAAAAAAAAAAAAUGAwQBAgcI/8QARRAAAQMDAgMEBwMJBQkBAAAAAQIDBAAFEQYhEjFBBxNRYRQiMkJxgaEVcpEWIyRSYoKSsdEIM0NEohdTVFWUlbKzweH/xAAUAQEAAAAAAAAAAAAAAAAAAAAA/8QAFBEBAAAAAAAAAAAAAAAAAAAAAP/aAAwDAQACEQMRAD8A9xpSlApSlApXBOK6JdQpXClaSocwDnFBkpQVwTig5pUBd9Y2O0v+jSJgdmdIkVBeeP7ickfOtBnU9+uDfHbNITmkqTlCrm+3Hz5FIKlD5igt1KqQuGuSMmwWYHwNzXn/ANdcpvOr46VrmaVjvAeymHcUqUfktKR9aC2Uqop19CjuFu+2y7WZQOO8mRSWTtn+8QVJx8SKsduuUK5xhJt0tiSyeTjLgWn8RQbdKClApSlApQ1DzdU2CBJEaberew+Tju3JKArPwztQTFKxsvNvtocZWhxtYylaFAgjxBFZKBSlKBSlKBSlKCp67lPPP2bT0aSuMu8SVIddaVwrDLaCtzhPQkADPnXRzs30qG2/RbaYkhrduVFeWh5J5Z4wcq5nnnNSWqrC9eG4ki3y0w7nAe76JIU3xpBI4VJUnbKVJJB38+lQF61XqfTEIy7zYoEpgOJbSuFPUFuFRASEtqRkkkjYHxoOyr9P0TmPq2Q5OtiuL0W7Ia9cY3DTqUj2sbBQ9ryNd2Y2odXBL9yckWGzrHqQGjwy3geRcX/h7e6nfxNYbzqa2XS2yLVq+w3a2RJDWHHJUbjZHXPeIKgCCM5OCNqk+zm9OXfT/BIkIlSoDyoj0hCgpL5SAUuJI5hSSlXzNBLWHT9p0/FEazwGYjQG/An1lealHcnYbk1uzJcaEwuRMkNR2WxlTrqwlKR5k7CoHUWo3o8xNmsMVM+9OI4+6Urhbjo/3jqsHA8BzNRDliskJxu46+vcW4TSs8JnvJajtHwbZJ4dh1OVc6CRX2gafLnBDelzts8cGE6+jw9pCSK2bbrSxXGWmIiWqPKWeFDExlcdaz4JCwOI79K1h2gaMjgNov8AbkpHIIXt9Nqxzr5ofVMUwJV4tUlLuyUKkpSsK6FGSCFZ5Eb0FtUElJCgCDsQetVm46JtMiWqfbg7arkf81b192VfeT7K/wB4GsWjJkyLMnabub7kt2AEuRJiyCZEdWeHJ6qTjhJPPY9a73fU8g3c2PTkIXC5ISFSVrXwMQweXeKGfWPRI367Cg003+96W7tnVzSZsDPCLzCaICPN9sewD+snI+FXGLJYlxm5EV5t5h1IUh1tQUlYPIgjmKqg09qqXxLuOsC0FjHcQbe0ltPju5xlXzqKsmj9TaOMg2G8xrjCccU59nTGO5SlR3PApBwjJ6BIHlQei1glyWYcd2TKdS0w0grccWcJSkbkk1C6c1TGu77kCTGett3ZRxvW+TjjCc44knktH7QqC7TnLlcH7TYbTb1zhIe7+a0FhtCmUEYS4sg4QVEZ6kJIFB2iou2u1emOyJNs0woHuI7WW5E4Z9tauaEHGwG5ByelWO2aXsNrhmJAtENpjhwpIaBKtsesTuT5neopuLrpYyJ1giIwOFlMV13g8uLiTn44oqJroZ7y92FCOq/QHMj5FzFBi0fFRZNVX6wwsptqEMTIzA9mOXCsLSnwSSgEDkMnFXOqbplyxWWXKRM1TBuF9mLSZbzkhpDiykeqkNhXqpAJwB4mrglaVDKSFA8iDnNB2pQb0oFcE1zUVqo3Aabun2NxfaHorno/Dz4+E4x5+HnQR9y1nAiznLdb2JV2uLeO8jQG+Mt55caiQlPzNQV417qCxw0TLtpFqM044G22zdkKecJOwShKDxKI3wDUhpq7aYsujG5sOSzHhMt8T5Vs6XR7QWPaLhVtg7k00rapN1uCtVagYcRMe2gQ3sH0FjpgdFq5qPMZA6UE7YLyu8QBJdts23KxktTWwhQ/Amq5ZWjq/Uf5QS0LFqtzi2rUyr2XljIXII69QnPIZOxNbvaBNe9Bi2OA/wB1cL096K0pJwpDeMurH3UZ36EirDbYLFtgx4URsNx47aW20DokDAoNhTaVJKVDiSRgg9ap0uJbezy0Xu6WuNwtSFIcbhNIOO/PqJSkDoolOwG2/wArnVS10A9cNLRXRlh28IUseaG3Fp/1AH5UGxprTIt9ieiz5Dr9wnBS7hMSvgcccUN8KTgpA5JxyA2rJb9EaagLDrVnjOSBv6RIT3zpPjxryc1YM1G3XUFms7feXS6RIqd/710JJPgBzJ8hQZ5iI8SG8+Ifehlsr7ploKWvAzhI6nwFUe7fa15gOyLjpywWq2oSV97eil5aQPeUhIwnb9rIqSXrKVdEhOkrFMuBWQBKlJMWOkH3iVgKUBnOEpPKskfSUi4ykzdYThcnEqCmoLaeCIyRy9T3z5qz5AUHm2iDLtWsWrwpttFpl26UIfdMuMoWhoIWVpbUSUpJIxyzucDrp6KY1Pd23AxdWW1yHFzZFq79UJ6R3p4g73iU8S0kEYOSBsK9KYbb1Nq+5vMgGBa4S7ahYPqLecILoH3QlIPmSKw6Xsls1Lou1x7i1ifa0ehGQyotvRnWvUVwrGFD2R8RQR1jt9gemt2u+W69Wq7PAlDMy4vOodwMnu3QrhV122Ox2qxK0FCZyq2Xe+QHc5C2bg4sfDhWVJI+VYvR9YWEAMqj6liNn1UyCGJaR9/2FkefDnFZU9oFmjuIZvjc2yvKVwhNwjKQjPPHeDKOQ/WoNe46Suk21hcy7pk32C4XbbcW44YWnAzwLAOFJVyUNgR0qd0pd0X6yRrmGe4fcBRIaPNp1JKVoPXZQNb0K5Qbg0h2BMjyW1jKVMuhYI8Riq7og93ddVxk47lq6koSBsOJpClfUk/OgtmKjb9Yrff4ZiXRlbrBSQUpdUjmP2SM/OpOlB5Wxpez6QurVvu9otk6wT3AiNNkQ2y5EdPJt1WMqScnhWdwdidwanbhpNyxNOXLRklyC6wkrVb1OKVFkAblJSSeA88FONzVqu9riXm3SLdcWEvxX08K0K6+fkQdwehFVQaT1I7DTZ5mpw5Z0jgK0RymW40OSFOcWM42KgMn50Fo0/c271ZIN0ZQpDcthLwQrmniGcH4VIVhhRWIURmLFaS0wygNttpGAlIGABWagVwRk1zSghXtJ6ffuguj1mgrnBQX36mElXEOSvj51MgYrmuDy3oKjBxdu0W5SVJJas0VuI0ojYOu+u5j90N/jVvqpdnDZXarhPWFByfdJT6s9R3hSnHlwpSKttAqA1pZ5F5sa2oDiW7hHcRJhrVsA8g5SD5HcHyJqfrjAoIDT9/g6lhPMFKmJiAWpsB31XWFYwQRzxvsobGslu0lp62yPSIVmhNyOffdyFL/AIjk/Wub7pa03xxD8uOpEtsYblx3FNPI+C04OPLlUa1o+4sNpaY1nfw0kYw6WHFH94t5+dBZ3nmYrKnpDiGmkDKlrUEgD41TpGopmrXFW/SPEi3niRKvagQhGDgpYB9tXP1vZHPetuPoG0KfS/dnp96dBylVzkF1KfggYQP4atLbbbTaW20JQhIwlKRgAeAFBp2W0xLLbWYFvb7thoYGdyo8ypR6knJJ8TVXuhXo7Ubl7bSPsG5qAue5/RnsYS+B+qrZKvkfGrm4+y0oJcebQTyClAGuHWm3mlIWhK0LGFAjIUD0oOza0vNpcbUlSFDKVJOQQeoNHGkOoKHEJWkjBChkGqYLJe9Kuqc0oUzrWtfG5aJTmC0Mf5dZ2SOXqK254xmtg66aZBTNsGoGJCR6zSbep0fJSMpP40EijTGm7XL+1Y9pgQ32QpZfaZS3wjG5OMDlVQ7LrrJlagvnpgSgXZKbtERjCu5UtTQJ/dQg/vVJT2L1rdQhSoT9n06T+kh5QEmYAdkAJJ4EHqScnltW1NQiL2l2MNISgOWqUyQkY9VK2iB8qC4UpSgUpSgUpSgUpSgVilEiM6R0Qf5VlrHJSVR3EjmUkfSgrXZfxHQFkUs5WuMFqPiSSSfrVpqr9mKVI0HZmnNltMd2oeBSog/yq0UClKUCuCQOdDyrybtj7SFWRKrFYngLmofpDyd+4SRyH7Z+g+NBNa+7UrPpNS4bIM+5jmw2r1WzjbjV0+G5rw3UXaZqu/lSX7muKyf8CHlpP4g8R59SaqLi1OLUpZKlKOSonJJ8c10oOylcSiokknck9amtO6rvem30uWi4vsIByWeLibV8UHb586g6UH1X2Y9oMbWluWl5CI90jgd+yk+qofro68OenT61eK+N9G357TOo4N2Z4ilhz86lPvtnZScZGds488V9jNrS42lxCgpKgCkjkQaDtVSuxJ7TNPgDZNvmE/i0KthqoQj9odqFxeSslq1WxuMU42715XeHfyShH8VBcKUpQKUpQKUpQKUpQK4Nc0NBUOzxao7N6tDue9t91fTuckocV3qD5ApX9DVvqm3AjT+v4s8pIh31oRH3BjhRIbyWir7ySpPXcCrlQKUpQQetb+1pnTE67OAKUyjDST7zh2SPxIr5AnS5E2W7LluqdkPLK3HFHdSidzXvv9pCQtOmLWwD6jk3jUPHhQrH/ka+eyc0HFKUoFKUoFfY+iJJmaOskhQwXITR/wBIr47abW6tLbSVLcUQlKEjJUTyAFfaFggfZdigQAADGjobIB2yEgH60G1MkMxIrsmSsIZaQVrWeSUgZJqtdnkd5yzv3mY2W5V4krmKQrmhB2bSfMISmtXV7p1Jd2NHw1q7khMi7uIzhEfOzRUOSlnG3PhBNXNtKUISlCQlKRgAcgKDtSlKBSlKBSlKBSlKBSlKCL1JZmL/AGiRbpKlIDoBbdRsppY3StJ6EHBqN0dfZMwP2i9p7q927CJAOAJCfdfR+yr6HIqzVA6k06i8BmTGkKhXWLkxJrYypsnmlQ95B6pP86CepVQt2rlW+S1bNYtN224LPA1IB/RpR8UL90n9VW/xq2pWlSQoEEHcEdaDyr+0VBdkaQhy2kkpizB3mPdSpJGT8+EfOvnQ86+1rvbYt4tsi3T2g7GkNlDic4yD4Hoa+a9X9kepLJMcVboq7nAzlt5jBWB4KRzz5jb+VB55SpT8m77/AMluX/SOf0qUt/Z3q+4hJjWCZhQyC6A0PxWRQVeuR58q9bsvYRe5ICrvcYsFJwSlsF5WPDoM/M16Vpzs20npBr011tEh5n1jMnqBCMdQDhKfj9aCg9jfZpKVPZ1FqCMWWGDxxIzqfWcX0cUDyA6Z3J32A39U1VqZy3PtWiyMJnX6WPzEbiwllHV10+6gfiTsPKHm63cvT5g6TdaabOUuXiWnDLeDuG0nBcPgdk+ZqwaWstrtDTioTwlzHyFSpziwt6QrxUrw8ByFBk0rYEWG3ltx5Uqa+svTJixhT7p5qPgOgHQAVN0zSgUpSgUpSgUpSgUpSgUpSgVVdWzbpHcCI3G3FKRl1vmT5np9KtVcEAjBG1B5LLQic2puYlMhtYwpLvrg/HNacGPc7Kri07eJMVoYHob/AOfj435JUcp5+6RyFeryLLbpBJciNZPVI4T9K0HdI21fsF9r7qwf5g0FTja81JDKU3GwxJyM4U7Bld2rHjwODc+QVUkz2lQ+EqmWW8xcdDHDmfhwE1IL0azn83MdH3kA/wBKwq0Yv3Zqfm1/+0Gv/tPsI/yt5/7c5/SsbvaVEUAYVjvMkHqWA1j48ahW1+Rr/wDxqP4DT8jX+sxv+A/1oIGRrTVc9KhEtlvtKDtxyXjJc57HhThI26ZNQr9uduTvf3+4Sbq5nZuQodyj7rQ9X8cmr0nRi8+tNT8mz/WsqNGt+/NcPwQBQVBICEhKQAByAG34VyCUnKSQfEc6u7WkLcg5W5Ic8lLAH0Fb8exWyOQUQ2yfFfrfzoK9paddHpSG8uPxffW4eLhHkr/5VyHKgSlIASAAOQArmgUpSgUpSgUpSgUpSgUpSgUpSgUpSgUpSgUpSgUpSgUpSgUpSgUpSgUpSgUpSg//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O"/>
          </a:p>
        </p:txBody>
      </p:sp>
      <p:sp>
        <p:nvSpPr>
          <p:cNvPr id="24594" name="AutoShape 18" descr="data:image/jpeg;base64,/9j/4AAQSkZJRgABAQAAAQABAAD/2wBDAAkGBwgHBgkIBwgKCgkLDRYPDQwMDRsUFRAWIB0iIiAdHx8kKDQsJCYxJx8fLT0tMTU3Ojo6Iys/RD84QzQ5Ojf/2wBDAQoKCg0MDRoPDxo3JR8lNzc3Nzc3Nzc3Nzc3Nzc3Nzc3Nzc3Nzc3Nzc3Nzc3Nzc3Nzc3Nzc3Nzc3Nzc3Nzc3Nzf/wAARCACIAMADASIAAhEBAxEB/8QAHAABAAICAwEAAAAAAAAAAAAAAAUGAwQBAgcI/8QARRAAAQMDAgMEBwMJBQkBAAAAAQIDBAAFEQYhEjFBBxNRYRQiMkJxgaEVcpEWIyRSYoKSsdEIM0NEohdTVFWUlbKzweH/xAAUAQEAAAAAAAAAAAAAAAAAAAAA/8QAFBEBAAAAAAAAAAAAAAAAAAAAAP/aAAwDAQACEQMRAD8A9xpSlApSlApXBOK6JdQpXClaSocwDnFBkpQVwTig5pUBd9Y2O0v+jSJgdmdIkVBeeP7ickfOtBnU9+uDfHbNITmkqTlCrm+3Hz5FIKlD5igt1KqQuGuSMmwWYHwNzXn/ANdcpvOr46VrmaVjvAeymHcUqUfktKR9aC2Uqop19CjuFu+2y7WZQOO8mRSWTtn+8QVJx8SKsduuUK5xhJt0tiSyeTjLgWn8RQbdKClApSlApQ1DzdU2CBJEaberew+Tju3JKArPwztQTFKxsvNvtocZWhxtYylaFAgjxBFZKBSlKBSlKBSlKCp67lPPP2bT0aSuMu8SVIddaVwrDLaCtzhPQkADPnXRzs30qG2/RbaYkhrduVFeWh5J5Z4wcq5nnnNSWqrC9eG4ki3y0w7nAe76JIU3xpBI4VJUnbKVJJB38+lQF61XqfTEIy7zYoEpgOJbSuFPUFuFRASEtqRkkkjYHxoOyr9P0TmPq2Q5OtiuL0W7Ia9cY3DTqUj2sbBQ9ryNd2Y2odXBL9yckWGzrHqQGjwy3geRcX/h7e6nfxNYbzqa2XS2yLVq+w3a2RJDWHHJUbjZHXPeIKgCCM5OCNqk+zm9OXfT/BIkIlSoDyoj0hCgpL5SAUuJI5hSSlXzNBLWHT9p0/FEazwGYjQG/An1lealHcnYbk1uzJcaEwuRMkNR2WxlTrqwlKR5k7CoHUWo3o8xNmsMVM+9OI4+6Urhbjo/3jqsHA8BzNRDliskJxu46+vcW4TSs8JnvJajtHwbZJ4dh1OVc6CRX2gafLnBDelzts8cGE6+jw9pCSK2bbrSxXGWmIiWqPKWeFDExlcdaz4JCwOI79K1h2gaMjgNov8AbkpHIIXt9Nqxzr5ofVMUwJV4tUlLuyUKkpSsK6FGSCFZ5Eb0FtUElJCgCDsQetVm46JtMiWqfbg7arkf81b192VfeT7K/wB4GsWjJkyLMnabub7kt2AEuRJiyCZEdWeHJ6qTjhJPPY9a73fU8g3c2PTkIXC5ISFSVrXwMQweXeKGfWPRI367Cg003+96W7tnVzSZsDPCLzCaICPN9sewD+snI+FXGLJYlxm5EV5t5h1IUh1tQUlYPIgjmKqg09qqXxLuOsC0FjHcQbe0ltPju5xlXzqKsmj9TaOMg2G8xrjCccU59nTGO5SlR3PApBwjJ6BIHlQei1glyWYcd2TKdS0w0grccWcJSkbkk1C6c1TGu77kCTGett3ZRxvW+TjjCc44knktH7QqC7TnLlcH7TYbTb1zhIe7+a0FhtCmUEYS4sg4QVEZ6kJIFB2iou2u1emOyJNs0woHuI7WW5E4Z9tauaEHGwG5ByelWO2aXsNrhmJAtENpjhwpIaBKtsesTuT5neopuLrpYyJ1giIwOFlMV13g8uLiTn44oqJroZ7y92FCOq/QHMj5FzFBi0fFRZNVX6wwsptqEMTIzA9mOXCsLSnwSSgEDkMnFXOqbplyxWWXKRM1TBuF9mLSZbzkhpDiykeqkNhXqpAJwB4mrglaVDKSFA8iDnNB2pQb0oFcE1zUVqo3Aabun2NxfaHorno/Dz4+E4x5+HnQR9y1nAiznLdb2JV2uLeO8jQG+Mt55caiQlPzNQV417qCxw0TLtpFqM044G22zdkKecJOwShKDxKI3wDUhpq7aYsujG5sOSzHhMt8T5Vs6XR7QWPaLhVtg7k00rapN1uCtVagYcRMe2gQ3sH0FjpgdFq5qPMZA6UE7YLyu8QBJdts23KxktTWwhQ/Amq5ZWjq/Uf5QS0LFqtzi2rUyr2XljIXII69QnPIZOxNbvaBNe9Bi2OA/wB1cL096K0pJwpDeMurH3UZ36EirDbYLFtgx4URsNx47aW20DokDAoNhTaVJKVDiSRgg9ap0uJbezy0Xu6WuNwtSFIcbhNIOO/PqJSkDoolOwG2/wArnVS10A9cNLRXRlh28IUseaG3Fp/1AH5UGxprTIt9ieiz5Dr9wnBS7hMSvgcccUN8KTgpA5JxyA2rJb9EaagLDrVnjOSBv6RIT3zpPjxryc1YM1G3XUFms7feXS6RIqd/710JJPgBzJ8hQZ5iI8SG8+Ifehlsr7ploKWvAzhI6nwFUe7fa15gOyLjpywWq2oSV97eil5aQPeUhIwnb9rIqSXrKVdEhOkrFMuBWQBKlJMWOkH3iVgKUBnOEpPKskfSUi4ykzdYThcnEqCmoLaeCIyRy9T3z5qz5AUHm2iDLtWsWrwpttFpl26UIfdMuMoWhoIWVpbUSUpJIxyzucDrp6KY1Pd23AxdWW1yHFzZFq79UJ6R3p4g73iU8S0kEYOSBsK9KYbb1Nq+5vMgGBa4S7ahYPqLecILoH3QlIPmSKw6Xsls1Lou1x7i1ifa0ehGQyotvRnWvUVwrGFD2R8RQR1jt9gemt2u+W69Wq7PAlDMy4vOodwMnu3QrhV122Ox2qxK0FCZyq2Xe+QHc5C2bg4sfDhWVJI+VYvR9YWEAMqj6liNn1UyCGJaR9/2FkefDnFZU9oFmjuIZvjc2yvKVwhNwjKQjPPHeDKOQ/WoNe46Suk21hcy7pk32C4XbbcW44YWnAzwLAOFJVyUNgR0qd0pd0X6yRrmGe4fcBRIaPNp1JKVoPXZQNb0K5Qbg0h2BMjyW1jKVMuhYI8Riq7og93ddVxk47lq6koSBsOJpClfUk/OgtmKjb9Yrff4ZiXRlbrBSQUpdUjmP2SM/OpOlB5Wxpez6QurVvu9otk6wT3AiNNkQ2y5EdPJt1WMqScnhWdwdidwanbhpNyxNOXLRklyC6wkrVb1OKVFkAblJSSeA88FONzVqu9riXm3SLdcWEvxX08K0K6+fkQdwehFVQaT1I7DTZ5mpw5Z0jgK0RymW40OSFOcWM42KgMn50Fo0/c271ZIN0ZQpDcthLwQrmniGcH4VIVhhRWIURmLFaS0wygNttpGAlIGABWagVwRk1zSghXtJ6ffuguj1mgrnBQX36mElXEOSvj51MgYrmuDy3oKjBxdu0W5SVJJas0VuI0ojYOu+u5j90N/jVvqpdnDZXarhPWFByfdJT6s9R3hSnHlwpSKttAqA1pZ5F5sa2oDiW7hHcRJhrVsA8g5SD5HcHyJqfrjAoIDT9/g6lhPMFKmJiAWpsB31XWFYwQRzxvsobGslu0lp62yPSIVmhNyOffdyFL/AIjk/Wub7pa03xxD8uOpEtsYblx3FNPI+C04OPLlUa1o+4sNpaY1nfw0kYw6WHFH94t5+dBZ3nmYrKnpDiGmkDKlrUEgD41TpGopmrXFW/SPEi3niRKvagQhGDgpYB9tXP1vZHPetuPoG0KfS/dnp96dBylVzkF1KfggYQP4atLbbbTaW20JQhIwlKRgAeAFBp2W0xLLbWYFvb7thoYGdyo8ypR6knJJ8TVXuhXo7Ubl7bSPsG5qAue5/RnsYS+B+qrZKvkfGrm4+y0oJcebQTyClAGuHWm3mlIWhK0LGFAjIUD0oOza0vNpcbUlSFDKVJOQQeoNHGkOoKHEJWkjBChkGqYLJe9Kuqc0oUzrWtfG5aJTmC0Mf5dZ2SOXqK254xmtg66aZBTNsGoGJCR6zSbep0fJSMpP40EijTGm7XL+1Y9pgQ32QpZfaZS3wjG5OMDlVQ7LrrJlagvnpgSgXZKbtERjCu5UtTQJ/dQg/vVJT2L1rdQhSoT9n06T+kh5QEmYAdkAJJ4EHqScnltW1NQiL2l2MNISgOWqUyQkY9VK2iB8qC4UpSgUpSgUpSgUpSgVilEiM6R0Qf5VlrHJSVR3EjmUkfSgrXZfxHQFkUs5WuMFqPiSSSfrVpqr9mKVI0HZmnNltMd2oeBSog/yq0UClKUCuCQOdDyrybtj7SFWRKrFYngLmofpDyd+4SRyH7Z+g+NBNa+7UrPpNS4bIM+5jmw2r1WzjbjV0+G5rw3UXaZqu/lSX7muKyf8CHlpP4g8R59SaqLi1OLUpZKlKOSonJJ8c10oOylcSiokknck9amtO6rvem30uWi4vsIByWeLibV8UHb586g6UH1X2Y9oMbWluWl5CI90jgd+yk+qofro68OenT61eK+N9G357TOo4N2Z4ilhz86lPvtnZScZGds488V9jNrS42lxCgpKgCkjkQaDtVSuxJ7TNPgDZNvmE/i0KthqoQj9odqFxeSslq1WxuMU42715XeHfyShH8VBcKUpQKUpQKUpQKUpQK4Nc0NBUOzxao7N6tDue9t91fTuckocV3qD5ApX9DVvqm3AjT+v4s8pIh31oRH3BjhRIbyWir7ySpPXcCrlQKUpQQetb+1pnTE67OAKUyjDST7zh2SPxIr5AnS5E2W7LluqdkPLK3HFHdSidzXvv9pCQtOmLWwD6jk3jUPHhQrH/ka+eyc0HFKUoFKUoFfY+iJJmaOskhQwXITR/wBIr47abW6tLbSVLcUQlKEjJUTyAFfaFggfZdigQAADGjobIB2yEgH60G1MkMxIrsmSsIZaQVrWeSUgZJqtdnkd5yzv3mY2W5V4krmKQrmhB2bSfMISmtXV7p1Jd2NHw1q7khMi7uIzhEfOzRUOSlnG3PhBNXNtKUISlCQlKRgAcgKDtSlKBSlKBSlKBSlKBSlKCL1JZmL/AGiRbpKlIDoBbdRsppY3StJ6EHBqN0dfZMwP2i9p7q927CJAOAJCfdfR+yr6HIqzVA6k06i8BmTGkKhXWLkxJrYypsnmlQ95B6pP86CepVQt2rlW+S1bNYtN224LPA1IB/RpR8UL90n9VW/xq2pWlSQoEEHcEdaDyr+0VBdkaQhy2kkpizB3mPdSpJGT8+EfOvnQ86+1rvbYt4tsi3T2g7GkNlDic4yD4Hoa+a9X9kepLJMcVboq7nAzlt5jBWB4KRzz5jb+VB55SpT8m77/AMluX/SOf0qUt/Z3q+4hJjWCZhQyC6A0PxWRQVeuR58q9bsvYRe5ICrvcYsFJwSlsF5WPDoM/M16Vpzs20npBr011tEh5n1jMnqBCMdQDhKfj9aCg9jfZpKVPZ1FqCMWWGDxxIzqfWcX0cUDyA6Z3J32A39U1VqZy3PtWiyMJnX6WPzEbiwllHV10+6gfiTsPKHm63cvT5g6TdaabOUuXiWnDLeDuG0nBcPgdk+ZqwaWstrtDTioTwlzHyFSpziwt6QrxUrw8ByFBk0rYEWG3ltx5Uqa+svTJixhT7p5qPgOgHQAVN0zSgUpSgUpSgUpSgUpSgUpSgVVdWzbpHcCI3G3FKRl1vmT5np9KtVcEAjBG1B5LLQic2puYlMhtYwpLvrg/HNacGPc7Kri07eJMVoYHob/AOfj435JUcp5+6RyFeryLLbpBJciNZPVI4T9K0HdI21fsF9r7qwf5g0FTja81JDKU3GwxJyM4U7Bld2rHjwODc+QVUkz2lQ+EqmWW8xcdDHDmfhwE1IL0azn83MdH3kA/wBKwq0Yv3Zqfm1/+0Gv/tPsI/yt5/7c5/SsbvaVEUAYVjvMkHqWA1j48ahW1+Rr/wDxqP4DT8jX+sxv+A/1oIGRrTVc9KhEtlvtKDtxyXjJc57HhThI26ZNQr9uduTvf3+4Sbq5nZuQodyj7rQ9X8cmr0nRi8+tNT8mz/WsqNGt+/NcPwQBQVBICEhKQAByAG34VyCUnKSQfEc6u7WkLcg5W5Ic8lLAH0Fb8exWyOQUQ2yfFfrfzoK9paddHpSG8uPxffW4eLhHkr/5VyHKgSlIASAAOQArmgUpSgUpSgUpSgUpSgUpSgUpSgUpSgUpSgUpSgUpSgUpSgUpSgUpSgUpSgUpSg//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O"/>
          </a:p>
        </p:txBody>
      </p:sp>
      <p:pic>
        <p:nvPicPr>
          <p:cNvPr id="14" name="13 Imagen" descr="descarga (2).jpg"/>
          <p:cNvPicPr>
            <a:picLocks noChangeAspect="1"/>
          </p:cNvPicPr>
          <p:nvPr/>
        </p:nvPicPr>
        <p:blipFill>
          <a:blip r:embed="rId7" cstate="print"/>
          <a:stretch>
            <a:fillRect/>
          </a:stretch>
        </p:blipFill>
        <p:spPr>
          <a:xfrm>
            <a:off x="5076056" y="4581128"/>
            <a:ext cx="2692896" cy="190746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www.monografias.com/trabajos34/causas-estres-laboral/Image1612.gif"/>
          <p:cNvPicPr/>
          <p:nvPr/>
        </p:nvPicPr>
        <p:blipFill>
          <a:blip r:embed="rId2" cstate="print"/>
          <a:srcRect/>
          <a:stretch>
            <a:fillRect/>
          </a:stretch>
        </p:blipFill>
        <p:spPr bwMode="auto">
          <a:xfrm>
            <a:off x="467544" y="332656"/>
            <a:ext cx="8316416" cy="5544616"/>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r">
              <a:buNone/>
            </a:pPr>
            <a:r>
              <a:rPr lang="es-ES" dirty="0" smtClean="0"/>
              <a:t> </a:t>
            </a:r>
            <a:r>
              <a:rPr lang="es-ES" sz="2200" dirty="0" smtClean="0"/>
              <a:t>  Inicialmente el estrés puede dinamizar la actividad del individuo provocando un proceso de incremento de recursos (atención, memoria, activación fisiológica, rendimiento, etc.) que hace aumentar la productividad. Sin embargo, cuando este proceso de activación es muy intenso o dura mucho tiempo, los recursos se agotan y llega el cansancio, así como la pérdida de rendimiento.</a:t>
            </a:r>
            <a:endParaRPr lang="es-CO" sz="2200" dirty="0" smtClean="0"/>
          </a:p>
          <a:p>
            <a:pPr algn="r">
              <a:buNone/>
            </a:pPr>
            <a:r>
              <a:rPr lang="es-ES" sz="2200" dirty="0" smtClean="0"/>
              <a:t>   Para realizar tareas complejas, o para aumentar la velocidad en tareas simples, se necesita un cierto grado de activación. Sin embargo, un exceso de activación dificulta la realización de dichas actividades.</a:t>
            </a:r>
            <a:endParaRPr lang="es-CO" sz="2200" dirty="0" smtClean="0"/>
          </a:p>
          <a:p>
            <a:endParaRPr lang="es-CO" dirty="0"/>
          </a:p>
        </p:txBody>
      </p:sp>
      <p:sp>
        <p:nvSpPr>
          <p:cNvPr id="3" name="2 Título"/>
          <p:cNvSpPr>
            <a:spLocks noGrp="1"/>
          </p:cNvSpPr>
          <p:nvPr>
            <p:ph type="title"/>
          </p:nvPr>
        </p:nvSpPr>
        <p:spPr/>
        <p:txBody>
          <a:bodyPr>
            <a:normAutofit fontScale="90000"/>
          </a:bodyPr>
          <a:lstStyle/>
          <a:p>
            <a:pPr algn="ctr"/>
            <a:r>
              <a:rPr lang="es-ES" dirty="0" smtClean="0"/>
              <a:t>CONSECUENCIAS DEL ESTRÉS LABORAL</a:t>
            </a:r>
            <a:endParaRPr lang="es-CO" dirty="0"/>
          </a:p>
        </p:txBody>
      </p:sp>
      <p:sp>
        <p:nvSpPr>
          <p:cNvPr id="25602" name="AutoShape 2" descr="data:image/jpeg;base64,/9j/4AAQSkZJRgABAQAAAQABAAD/2wCEAAkGBhQSDxUQEBQVEhQSFBUVFBUVEBcUEBAXFBAVFBQUFBUYGyYfFxkjGxYUHy8gIygpLCwsFR4xNTAqNSYrLCkBCQoKDgwOGg8PGjAlHyQsKTQpMC8sLCovLCwsKS0tLyw1LCwsLC0wKi8pLCksNSksLSwsKSwtLCosLCksKSwwLP/AABEIAOEA4QMBIgACEQEDEQH/xAAcAAEAAQUBAQAAAAAAAAAAAAAABAECBQYHAwj/xABBEAACAQIDBAcFBwIFAwUAAAABAgADEQQSIQUxQVEGEyJhcYGRBzJSobEUI0JicpLBgtEzc6Lh8EOywhUkU7Px/8QAGwEBAAIDAQEAAAAAAAAAAAAAAAEFAgMEBgf/xAAvEQACAQIFAQYGAgMAAAAAAAAAAQIDEQQFEiExUUFhgZGhwRMicbHR8BSiMmLx/9oADAMBAAIRAxEAPwDuMREAREQBERAEREAREQBERAEREAREQBERAEREAREQBERAEREAREQBERAEREAREQBERAEREAREQBETXKPtCwLNl68LyLI6qe8MRa0xcox5Ztp0alS+iLdubK5scSNhNpUqovSqJU/Q4b6GSZle5raadmIiIIEREAREQBERAEREAREQBERAEREAREQBERAERIW2drJhqD4irfJTAJyrdjcgAAeJHdIbtuZRi5NRXLJjMALnQDUngJofSz2o06F6eFtVqfGf8JfC3vfTxmldK/aLVxRKJ93S4IDv/UfxH5d3Gaez3NzqZX1cW3tDzPX5fkCVp4nf/X8v2R9EdEekAxmEStoH92oBuDDfbuOh85mpwfoH0yOCrWa7Ualg6jeOTr3jXTjc+XXKfTbBFc32mkO4vlb9p1nRRrxnHd7lNmOWVMPWeiLcXxbfwMrj8SKdGpUbQIjMfBVJP0nzKbgC++w+k6r079oNGpQbDYdiwfSo9ioK8UUGx13E2ta/PTldWpck85yYuopySXYehyDB1KFOU6is5Wsn0X/StPEMDcEg8wdfWb77M9uYyrjko9c70gjvUVznAVRYWzag52Td3znwnUfYpQF8VU/F9yo7l+8J9SB6TXhleokdmcyUcJOTSb4W3U6lERLg+dCIiAIiIAiIgCIiAIiIAiIgCIiAIiIAiIgCedegrqUcBlYEEEXBB3gz0iAcF9oPRL7FiQU/watzTPwkb0PePpNVnYfbK6nDUE/EaxYc8q0mDfNqfqJy7C4VQbv425Dm0p68FGo0j6JlWJlVwinU54+p4YXBM+4ac+E9ayFNN/eXyr6b55bU6SW+7pDyG8/2Ew5Wo+rtl7l3+swVPtZ0TxUr6Y89Fb1b28F5mULk8U8kY/MkT0pp8e7mEI+esxKbNTirP4sZITCU1/DUQ80qsp+cnTHr6Gv4tbnT/Z/ixl12Yrj7p1J+E6Hy5+ky3RDpM+zsRmZSab6VF4kc1O64/uOMwGFQMbdZn/zBlqjwqLv85O2jgalNQzdpDue17dz23+I9eEJOL1REpxrxdKqtn2PZ+DW32Z3jA9KcLVpiolenlPxOEI7iGOkwPSb2lUKKFcOy1qm4MNaSd9/xnuHmZxEPvtpbeN9r7iDxB4H6HSWtUJ3mb5YubVkrFbRyDDqetybXTjz/AFG89DfaBUp40nEOzUq5s+Yk5TuDjlbcbcPATtKtcXGoO7kZ8uAzsvss6W9dS+yVT95SF0JOroOHiPp4TPC1t9EvA5s9y9JfyKS42aXo/Y3+IiWB5IRPGtilXefIf8085ArbYIOgFhv4m3jAMrEoDMftHaBR1Vbe6zN3AFVUeZJ/aYBkYmPo7XB94W8JOp1AwupuDxgF0REAREQBERAEhba2mMPhquIYXFJGa17ZiB2Vv3mw85Nmle1vH5NnZBvrVaaeSk1T/wDWPWYTlpi2dGFpfGrQp9WjHbK9sVI9nE0ipH4qfaU/0k3HqZmX9p+Dy3Vqjm3uiky/NrD5zhBMZ5WLFVErHtamQ4OUrq67k9vW5snSzpS2JrNXfXclJAbqovoo566k8T3ATWMXiCBkBu7aseZ4nwHCVNS791Nf9TcfITwwozXc/i3dwG4fzNa3vKR0tKKVKlsuF3Jcv6t7epSjhrbrkk8rsxJsPE34TpPRf2O1ayirjXOHU6ikgBrkfnY3Wn4WJ52Mynsl6GLlG0a63Zifs6kaIouDV/UTcDkNfxadRndSoXWqZ5rH5nKMnRw+yXL6mqYX2XbOQAfZxUPOpUqVCe/VrDyAlcV7M8C6kLSakedOq62/oJKHzUzaonVpj0KT49W99Tv9Wcd6T+yV6Smph261Rr7tqgH5lGjeK2/TxmpbL229BjRrDPTOjo2unMT6PnKPaz0PCj7bRWwvaqANATubwP18ZyVqOlaoF9l+ZOrJUMRvfh9/72mjbU2eEcGmQ1OoCaTE6a76bngDu7tG4TGVE5XsdRffyse8EEHvBk/Zj9ZTbDnlmTuI0t9PK8gs9zrx189A3/ifEmcUknwelpzcZWl9H7P2KU6LMwRFLsxAVVBZmJ3AAakzp3QT2Z4mlXp4vEuKHVnMKSnNVbQjK7DsqDfUDNpykn2NbCTqqmMYA1C5pISPcRVUtbkWLa9yjvnTJ20KCspM83mua1HOVCnsuH39REjbQxfVpmG8kKoPMm3oBcnuBkehtcEdoW8OM7TzRC25h8tRXH/UOUj8ypcHzVSP6BIiAyfjMQKjKSbAXyi4vcr2iTuuFuOQDHiQBqm19vdYxo4WmtXKbNUqX+zoRvAX/qMO/dzG6YmRsuH28oGQOjEbrHPbu7Mtr1i2uhJtc8Ta9hbgBc2Heec0wCu/v4urp+GiqhF7rBTbzMlYV64ByYjrgN61kV18C1OzKfEHwgGfqA2su82A7iTa82fDYcIgRdyiw5+J75p1B3yhwpt+Knmz276T8f0nfuGU6HP4bboKA6MSBY3sGHM6aQgzLxMPS2sesGY6E2OlgL6XHH1+UzEyMRERAEREATlPttxvbw1EcFqVD5lFX6P6zq0x21ujtDE2+0Uw5W4BuysAd4upBtNdWDnFxR2YHERw9eNWSva/2PmkyonesZ7MsG62VXp+FVnHpULD0tORdM+izYHEdWdUYZqbcGH8EStqUJQVz2eDzalipaFs+81pTdGPxMfrb+JLweFL5KS76jKg7i7BR9Z40qVlt3k/6jMnsSqExVBm3JXpMfBaqk/SY9tu82Xai5LnR67+59IYPCrSppSQWSmqoo5KqhQPQCe0RLg+eCIiAJC21gBXw1WiRfOjAeNuyfI2PlJstq1AqljoFBJPIDUwSm07o+X8LVyVFYcDbyN1PyJlK9S7EjixP7gT/aeTm635i/rrPJW7C99pTRPolW9r9y87o677HNvKEqYNyAS/WU7n3sygMvj2QR58p1CfLaVirXUkEHQg2Imy4b2m4+moUVywHxojn1YXnTSxKitMkU+OyaVao6tKS35TOv7exf3y0/hXMBzZyVuBxsqsP65jxUkf2b9Iau0KFY4xUcU3VVPVixumYgjdxX1knpDSFFmCXt1TOovexXQi/LVbf7CdsZKSujzFWk6U3TlyjCbRxjVLJTJBxBZQRvp0KbWZhyLtx5Ffhmd6PdG0ZAzL90NEQaB7aXbmvIcd5vMBhaNnNvwYakq93ZYn529J0mhSCKqLuUBR4AWElGpladMKAqgADQACwHgBI2O2XTqjtr2h7rjSon6W/jceIMlxMiDTKyNQqlDqLa/DUU3swHA6HTgRytfyWplqZeFS7DuYe9+4EN4hjxmZ6VoPuW4l2Tyakzn501ms18Tqo406yL45qbfw0xZJkqmKCkKbkncoBZj4AambVs6qzUlLgq1tQws2mlyOF9/nIuwMKq0Q4AzVO0zcTcmwvyG60yclBiIiSQIiIAllSsF3/wC8pXrZRf0mMq17wD3qbZVd6m3lOde2THU6lDDlDdhUcWtZgMgv5Xy+s2PbO1qdJbuwB4LvY+AnJelG1uvq5idBooG5B48WPHwHKcuJqRUdPay8yfCValeNVK0V2+xjnp3po3Pst3aWHzVz5ieRFtTx+oNmHr9Z77MYNmot+P3TybT+w9O+HGhV9CDY3/C47IY/lYWUngQp4zgfB6qD0ys+z7Pjyex3/oZt0YvBU6l7uAEqc86gXPno39Uzk+e+iHS6pgK+YdpG0qUybZgD8mGtvE8zO57E2/RxdMVKDhhxXc6dzLw+nK8saNZVFbtPHZll88LUbS+R8P2/eTIxEToKoTU/aXt0YfAPTBtUxANJOYUj71/JCdebLzmY270jo4RC1VtbdlAe23gOA7zpOH9JNv1MdiGqMdNw+CmgNwq/UnifIDmxFZQjZclzlWXyxNRTkvkXPf3Gu4odjTexyiR6n+Iqjcov/AkvEOB2zoqghL/Nv+c5DwiEm9iWciygEtroqgDUnu5mV8VsesrTUpfvC/L9D1vAmx0PZztBlznC1FB11akH/YXDeVrzDbT2RVw7WqoyngrKUY8rKwBPiNJLpyXKIjjKM9oyT8Tr/srqrQ2YpIJas9SrbQWBc0kJJ7qXC8ye2KwqMWOpK5e4KLnKPU3PHTlPQ7E+z4HDKN+HpU6b9/ZUMf36+ZmMxOKUe8QL8zvlrFWSR4GtP4lSU+rZ500tUXk9PJ5pcj1BY/0Td9nYnPTB4gWbxG/+/nNNolWUqTa2qsCDa2twd11P++l5MwG0GR7e63L8FQflvv8ADePDUzexrsbhExibcW2qm/db+bTwrbXdtFGQc73b1tZfHXyk3IsR9u1esrKg3Ur3PDrGW1v6ULX/AMxe+aoxzVaYH/UqPXPdTRerp+twZn9r16VCgWrNbMLBF95rn3F4ksb95ufE4HZodmesyOzva4SmzrRQDsU7qCBYG/iTwtIJNq2dtM0xl3ry4i/KZzCYoVEDjQG/yJH8TTaTlrBN7HKvEXJt8uPK03TD0AiKi7lAA8ALSUQz0iIkkCIiAYvbtXKqnhc/T/8AZhGxs2La+C62iVHvDVfEcPPUec0GriipKtcEGxB3gjgYBoXS3CVKVdgzMyOSysSSTc3sTxImvkzo+3qK16RU7+B5Gc5r0SjFW0IlXXpaJXXDPd5Vj/5FHRL/ACj9up55rG40I+Uzy5cVTzCy1kFmB92oLW17vpx03W9F+h+IxzEUFXKvvPUfJT38LAs3kLDiRNmxvsmxdEdZSKMy6/d1GLftZR8ifCI05242FfG4dT060pL9szTaeEJbq2urDQBveXuN/eHI7x3yRTOIwrhlL0m4MCRfwIlMZiCT1dVQrrpla6r/AEsNU8NV7hKUuklSiMjMyp8NZM9I/pqKCD8pqcHe6OmOIilpnsu/jwfszP4f2pY9RY1A1vipKT62vLcV7S8dUGXrSoP/AMaIh/cBmHkZrVfaaObg01/Q6W9CZFqbRQb6noyj6Xk6qvF36mPwcEvm0R/rb98DM08PXxL9osxOpJJJ8WJPzYyRjqtHDUyoIqVONj2E8/xHv3crzWj0hbLko5iO69j4kyJ1DOb1Df8AKN3nzhQtuzKWIU/lpq/048X7I9XrGs2Y+6N35rbtOQnX/Yx0aTq2x7gFyzU6Nx7iqLO4/MSSt+SnmZyekLTsnsb20pwzYQmz03Z1HxI5ubeDX/d3Gb6DTnbyKvNadSOGclu21q+n4OjSyrQVrZlDWIIuAbEbiL7jLcRiVQXY2+p8BIWz9sirUKWtYXXW+a2/zliePMhVphlKsLhgQRzBFiJEwGyKdK5Re0d7nVz3X4DuGkptvEFMPUZTZstlI35m7K28yJqS9J8QhtmDfqW/z3yCTPdJ8MoQVBo+dVuN7X0HmN9+QM1OolVDekwtxpuuaifC1inlcflmwV8RWr0aVZ6fZKlgEubFiwDFd/uWtv8Afa+4TGhgdf50hkohVOlGIAyvhcx+KlWT6sFPykNtqYmoexQVD8VeuauXvFNezf0m6bF6PUjTWrWRajuM1nGZUB1UBToDa1zvvfukbb2yUohWpKFVmsVHuqSCQVHAGx03XtzN4sLmsUdkMSa1ZzWqgGzNoqabkTco+ffOk4HDLTpqlP3QBbv43PMnffvml0at2yIpqN8Ki5HjwUd5sJt+yadRaQFUAEbgDcheAJ3X8JKIZ6nA0+sFXIucfit2t1t/HTTzM94iSQIiIAiIgCYrbHRuliNWBV+Dro3geDDxmViAaQ3s3JOuI0/ye1/32mD2p0Fw/wBo+8ZnSmdRoDVOUGzMNwBJ3annz6nOebWzO7EcWJ9TIcU+TZTqTpu8HYl4PFUaVuqXJYZRl7NhyFuEmJtVWOpPmxmpVMHV33A+Zmc6ObLpVlKvUdKvDtCzDuBGp7pJrML066FNij9ow5BqAdpDYdZ3hvi8d/Pnzx9gYule9Cug4/dPl+QsZ0ir0pTD458CamZkYKGy2RmKhso1NiL28RNgTH6XnPKjGbumXFDMq2GgoSjddl+hwSqgJs6ITxvTW/npeZTo70OrYxiMLQDBTZnICUkPIud51GgBOu6dW21sqhikK1kBNtHGlRO8N/B0m29FcHSo4OlSoe6i5TpYlvxs3eWuT4zCOHd93sb6ubQcL04JS8zklb2O41FzHqn/AC0qpLjwDooPrNMx+AajUNNwQVNiCLH0n1JOYe2LoxmRcbSXtAhKthvB91v48xMa1BKN4m3Ls0nKqqdXt4feckBmQ2Lj6tLEU3w+brcwyBAWZz8IUb78pM6L9CsTjmtRXLTBs1ZwRSW28D427h5kTqvR3Y2F2ZUamiGpVCqKmIaxqksMxVRuRbFdAeOt7XmmlQlLfgs8dmlKinTXzPp2eP4Ju1aNU0qdeqMjuqCrTzZlpuV1VTyvfz53kPDI3vLcW1v4SZt/bQqKoA0DCykjM7nsoCRcAak8d19La6vUari2FFCxpXy2TsnEMPeJP4aQ1sOQuTzsTxRN2j0qXMVqVkvyatdh/SisB63nlSxFKqL0qiuRvVTdh5b/AJTPbN6AKigM4T8tJFCjzYG/jYRtHoZpmUirl1AZbVF71Yag/psfGLC5K2N0lpLQVHuDTUKLC+YKLDwOmoNpBrbYpVsRarTXq2GXNqtQciXUgkcxu8ba4urRGXOt8y6OvFwNx7zyPgNxlMNhWqMq0hnLC41sttO0TwGo9YB0ZQALDcN088ThlqLlcZgbaeBuJ5bMw7pRVKjBmUWJF7b9BrvsLC/dJUyMTyw+GWmuWmoReSgAfKesRAEREAREQBERAEREATSK4y1HQ/hYj56fKbvNW6W7PKkYhRpoKndwVvDh6QDHuARIdbDW1XSeuGrXnvUW4gGEwXQrD46s5qF6WIv1nWKQQ5zC7MCL5r2OhF5N2vszE07oqM2U3DimzI4v+W+UmZXotQ/90SNyo1/MgD/ndNykKKXBslUlKyk724OeYfZeN918MdfxLVpld3IsG+U3LYWBalQCv7xJYi97X4X8AJkYkmDE88Rh1dSlRQ6sLMrAMrDkQdDPSIILKVFUUKgCqosAAAqgbgANwmk7RDdfULKReo29SAQDlWx3Hsqs3mUIgHK9rVj+HetKoR3MxWkp8g7Tb+hWz1RGYDdamvcqorH1JH7RNf2lRDVKoTcS4TkRnupHdcDymxdE8aLFN2ezr45QGHjoPnIJZskRKMwAJJsBqSdAAOJkkGk9IEFPEudwIDnuzXB/1KTK9EcWtOo4bQXZAfhs+YDws1vISL0gq9c7tuFRlRb6WRRqTy0Dt/UBvmO2XVuhfd1jM48Gbs/6csxMjptLEq3usrW32YEjxnpNb6KLd3fkqqPEkk/RfWbJMjEREQBERAEREARLbxeAXRLbxeAXTF7Z2oKalAAzEWIIuoBHEcfCZK80PbWLOdxxzt/3GAY6gwFXLfQ3sOXGZbhIHRzYgrNVqsxvSW6KOLMGsSeWm7vk0PpAM30Sodmo/wATBfJRf/ymwTB7DxiU6IVjlN2JuDrc6ajutJC7cUvZRcXAudL3NtBAMnKyzNGaAXxLM0ZoBfMP0iaoqBlPY3MPHcTzHCx0mWzSx1DAqdQRYjmDAOfV6uubj9ZdTxQDAA2LG+UmzE7yUJ3niV38f1bTgujNJGLuBVN+zmW6oOFgdCfzHytMb0u2bSyIAijOSCuUZSAL3y7uXqJFibklNrVkS5sR8TC48yCPnIzbUatcPUUKNTb/AA1txNr6+JPcJqr4B1H3dasg5LUzeQ6wMfITIL7P61QBq7mrx6upXLW8UVQhPd85BJD2rj0xDGnhrtSAIqVeFQb2SnzzEdpuQt4bzs7ovQWmuZA72F3O+9vw/COVpqFNRT00AXTuHC03bYVSoaI6xSttFzaOVtpccPPWSiGSsDs9KIK0wQGbMbknWwG8+AkmW3i8kguiW3i8AuiUBi8ArEpeIB55pTPPEvLGqQCR1kdZIjVZ41MQRwgEurjVXRmA8TNI25rVcjUF2I5G5kqq9fjSJ7w66+pkar1xFupP7l/vAMl0H0WrfeWX0Ab+8g7Uvh6hDA9WTdGt2bHgTwI3TzwDVkqBurKjUHtDUW7j4TMf+pniDAMOnSJPiHrPbB40M6sNRnXUbveEmnaCcVXzUf2mLp7RV62UWBzXO4ABTw9BAN566OvmIXFE7p6q5gGSFaOumPzGXKTAJ3XR1sg6ytzAJvWzH7V2YK9mzlSoIGmZdSCdLjkOPCX3MpnMAxVHo/UWohJRlV1Y6sDZWDaC3dzmy9bMf1hlwcwC6nsykKprZQXJvc6hTxKjcD375N6yQlcy8EwCXnlc8jC8uAMA988rmniAZcAYB6AyuaedpULAL7xLbRAI5WUyT3yyhWARzSlhoyXllMkAhmhLThpOySmSAQThRKHBjlMh1cp1cAx/2IcoGDA3AekyGSMkAgihK9XJnVx1cAiZICyUacdXAIpUxkMl5JTq4BE6oyhomTMkdXAIfUyvUyZkjJAIopy4U5IySuSAeABl4vPXLGWAeYMvBlcsrlgFM0uDRli0AZolbRALrRaXRALbSlpeItALcsZZdaLQCy0Wl9otALMsZZeItALMsWl0qBALAspaX2i0AttAWXWi0Atyxll4EWgFmWMsvtKWgFtpXLLrRALSItLrQBALbRaXWi0AtAi0utEApaUl0QCsREAREQBERAEREASkRAKxEQCkREASspEAREQBERAErEQBERAEREAREQBERA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O"/>
          </a:p>
        </p:txBody>
      </p:sp>
      <p:pic>
        <p:nvPicPr>
          <p:cNvPr id="5" name="4 Imagen" descr="descarga (3).jpg"/>
          <p:cNvPicPr>
            <a:picLocks noChangeAspect="1"/>
          </p:cNvPicPr>
          <p:nvPr/>
        </p:nvPicPr>
        <p:blipFill>
          <a:blip r:embed="rId2" cstate="print"/>
          <a:stretch>
            <a:fillRect/>
          </a:stretch>
        </p:blipFill>
        <p:spPr>
          <a:xfrm>
            <a:off x="7227168" y="4941168"/>
            <a:ext cx="1916832" cy="1916832"/>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ES" dirty="0" smtClean="0"/>
              <a:t>Las </a:t>
            </a:r>
            <a:r>
              <a:rPr lang="es-ES" b="1" dirty="0" smtClean="0"/>
              <a:t>consecuencias negativas del estrés</a:t>
            </a:r>
            <a:r>
              <a:rPr lang="es-ES" dirty="0" smtClean="0"/>
              <a:t> son múltiples, pero a grandes rasgos, cabe señalar su influencia negativa sobre la salud, así como sobre el deterioro cognitivo y el rendimiento.|</a:t>
            </a:r>
            <a:endParaRPr lang="es-CO" dirty="0"/>
          </a:p>
        </p:txBody>
      </p:sp>
      <p:pic>
        <p:nvPicPr>
          <p:cNvPr id="4" name="3 Imagen" descr="descarga (4).jpg"/>
          <p:cNvPicPr>
            <a:picLocks noChangeAspect="1"/>
          </p:cNvPicPr>
          <p:nvPr/>
        </p:nvPicPr>
        <p:blipFill>
          <a:blip r:embed="rId2" cstate="print"/>
          <a:stretch>
            <a:fillRect/>
          </a:stretch>
        </p:blipFill>
        <p:spPr>
          <a:xfrm>
            <a:off x="3635896" y="3717032"/>
            <a:ext cx="3816424" cy="2852059"/>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332656"/>
            <a:ext cx="6984776" cy="6192688"/>
          </a:xfrm>
        </p:spPr>
        <p:txBody>
          <a:bodyPr/>
          <a:lstStyle/>
          <a:p>
            <a:pPr>
              <a:buNone/>
            </a:pPr>
            <a:r>
              <a:rPr lang="es-ES" sz="2400" dirty="0" smtClean="0"/>
              <a:t>  El estrés puede influir negativamente </a:t>
            </a:r>
            <a:r>
              <a:rPr lang="es-ES" sz="2400" b="1" u="sng" dirty="0" smtClean="0"/>
              <a:t>sobre la salud</a:t>
            </a:r>
            <a:r>
              <a:rPr lang="es-ES" sz="2400" dirty="0" smtClean="0"/>
              <a:t> por varias vías, como son:</a:t>
            </a:r>
          </a:p>
          <a:p>
            <a:pPr>
              <a:buNone/>
            </a:pPr>
            <a:endParaRPr lang="es-CO" sz="2400" dirty="0" smtClean="0"/>
          </a:p>
          <a:p>
            <a:r>
              <a:rPr lang="es-ES" sz="2400" dirty="0" smtClean="0"/>
              <a:t>1) por los cambios de hábitos relacionados con la salud</a:t>
            </a:r>
          </a:p>
          <a:p>
            <a:endParaRPr lang="es-CO" sz="2400" dirty="0" smtClean="0"/>
          </a:p>
          <a:p>
            <a:r>
              <a:rPr lang="es-ES" sz="2400" dirty="0" smtClean="0"/>
              <a:t>2) por las alteraciones producidas en los sistemas fisiológicos (como el sistema nervioso autónomo y el sistema inmune) </a:t>
            </a:r>
          </a:p>
          <a:p>
            <a:endParaRPr lang="es-CO" sz="2400" dirty="0" smtClean="0"/>
          </a:p>
          <a:p>
            <a:r>
              <a:rPr lang="es-ES" sz="2400" dirty="0" smtClean="0"/>
              <a:t>3) por los cambios cognitivos (pensamientos) que pueden afectar a la conducta, las emociones y la salud.</a:t>
            </a:r>
            <a:endParaRPr lang="es-CO" sz="2400" dirty="0" smtClean="0"/>
          </a:p>
          <a:p>
            <a:endParaRPr lang="es-CO" dirty="0"/>
          </a:p>
        </p:txBody>
      </p:sp>
      <p:pic>
        <p:nvPicPr>
          <p:cNvPr id="4" name="3 Imagen" descr="images.jpg"/>
          <p:cNvPicPr>
            <a:picLocks noChangeAspect="1"/>
          </p:cNvPicPr>
          <p:nvPr/>
        </p:nvPicPr>
        <p:blipFill>
          <a:blip r:embed="rId2" cstate="print"/>
          <a:stretch>
            <a:fillRect/>
          </a:stretch>
        </p:blipFill>
        <p:spPr>
          <a:xfrm>
            <a:off x="7236296" y="908720"/>
            <a:ext cx="1907704" cy="1517731"/>
          </a:xfrm>
          <a:prstGeom prst="rect">
            <a:avLst/>
          </a:prstGeom>
        </p:spPr>
      </p:pic>
      <p:sp>
        <p:nvSpPr>
          <p:cNvPr id="26626" name="AutoShape 2" descr="data:image/jpeg;base64,/9j/4AAQSkZJRgABAQAAAQABAAD/2wBDAAkGBwgHBgkIBwgKCgkLDRYPDQwMDRsUFRAWIB0iIiAdHx8kKDQsJCYxJx8fLT0tMTU3Ojo6Iys/RD84QzQ5Ojf/2wBDAQoKCg0MDRoPDxo3JR8lNzc3Nzc3Nzc3Nzc3Nzc3Nzc3Nzc3Nzc3Nzc3Nzc3Nzc3Nzc3Nzc3Nzc3Nzc3Nzc3Nzf/wAARCACtAHADASIAAhEBAxEB/8QAHAAAAgIDAQEAAAAAAAAAAAAAAAUEBgIDBwgB/8QAORAAAgEDAgMFBQcDBQEBAAAAAQIDAAQREiEFMUEGEyJhcTJRgZGhBxRCscHR4SNS8BUWM3LxQ4L/xAAYAQEBAQEBAAAAAAAAAAAAAAAAAQIDBP/EACARAAICAwADAQEBAAAAAAAAAAABAhEDITESQVEiEwT/2gAMAwEAAhEDEQA/AO3UUUUAUUUUAUVWu2XbXhfZOBfvbNPeSD+laQkF28zn2V8z9TXHON/ah2h4rNhbpeHQb4htOv8A2kIyT6YoD0JLPDD/AM0qR/8AdgPzrSOJWBOBe2xJ5DvV/evL5vLucG7n/qAvhnbxMT5k04tEEn3cs8kaThlBIB8XTH7VtQbJ5I9Io6uupGDL7wc19rzxwS/urGeVJ5ZoZhKEQxZVvPcdMda6Fw/tRxSwKC4kW+gIyNezgf8AYD8xRwkthNM6LRULhXE7filsJ7ZtvxI2zIfcam1goUUUUAUUUUAVWu3/AGph7KcAlvWVZLhz3dvET7TnqfIcz/NWWvO32z8dfi3a+Xh8bZtuHKI1HvcgFj9QPhUboFPvb+64vezXd9K0087ankbm37Ae74VhJB4U/uY4RfLoaxgR2hY59wO30qQC0kkWrKaQFBA5Ct44+2ZLBbRW0XC47Mssk7sGk9y/5tTXg6rLei2uVcaMFUbkB5e6q7ZRCGeMFWfUcrirpHbT3D2s8cYBhXQw5MwPn1NeuOzDNnaHhUa3thMi6UwQxPLbH13p1w2L7wBG0bLFoA2O+3WvnFpGe2thJF3WWUbtnpzp/wBn7YaAdOrIxUlKmErQu4fPLwe7F5AS9vnRMq9R/n5V0GGVJokkiYNG6hlYdQarl9YBIXDJ4HyD+lbOxtyzWk1lJ7Vu/hz/AGn+Qa800rtHRMsVFFFYKFFFFAYTyiGGSU8kUt8hXkbiV+15xG5um3a4kMjFuZz/AO16l7YTm27J8anHOOwnf5Rsa8sXURV9SjKke6lWWKT6ZW9zghABg86Z26ROxEraM+y2OtKoQNSqUySM7U2h7tlijCNrPNl32rtFHR4lLhNt52hmjYodUWwPvFWnh/FY3Ia3Igc+0j7ofMEcvSklnwLYTNICmeUvtfKrLFYWi2zIjQrpG+NiTXdaXTjPFKL2hhfXUs8dqkro4LFvDnIIHL61b+DzCOJS7opOPCOdc+4dc2iTiKabLL7OOmf/AAVZbATSuHOpY+es+7yrlJ+TLHHLlFtuZdUe3Lnk0l7NsYu0Lpy72JgR6YP71KXitilqySOwxyZxvS7hd7a/7itpIZdSklDtyJBH54rjL4VqnReaKKKyQKKKKAS9s1Sbsrxe2aRUa4sZ40BIBJMbbD3mvNMiq9uS5KjGc4roX2qNJP2zaOdO9jijRYQfwqVDN8yfoKp3EbIW8mlTmKRQ6+hoBNa208r/ANNTtyyedWHg1jeW9yWELFtOxwDioVpA4OUkx5GrNwpLqO9t2eSORdiyb7gjcV0hJpnaM6ATuUYzEroILqQM6eRpqI4+IxoIAkMpBwsgILge7I3phb8Aki4ik9isUdtJnvXY6iFxnG5yDU69sZOJrFH30caQMGAQMzLjzOBnPWtzblISyN9Kb/pUsd+J4UTWuzpyz8+tXOIX68Hn7xe6CoBG4ILI3PpzzVO45cTQX7RxzPqHtPyyasnZC9a6tJreVzIYyrFWOc4pFSWiSyfCBaWFzdv3t1cNIi5Og6iW+Cgk/AVM7IXFrddoLS1U6GSUlgwwTpBPI79KstzwmWOBpOEOoWTfdclc8+opdwTgVrZ8Zs5LmNLid5yzPNECQxB5fHeuUu7ObbfTowooHKiskCiiigOXfajbR23HLS9kUBJ4GQnHJlI/Q/SucXCSPCzFtSoTgjpneu69veAHtF2flt4QPvcTd7b5OMuARpz5gkfGuLWtv3NveW86GJlQhlfmrg4wfyoCHYurLv4WH1p/w0qrqxyGHUfipDw4RnZm0t0DDnVisAgJJdF8ic/lXWEgWyw7maHKqe9X2mbcuP4/WpY1KThym4yQBucdah8KaKORQmXJU40DbGN6nJPawswxoDDAJBLA+/lUU35K2ChcagkmmkkKaWR9iOoqR2RlMHGIkJ2k8LDNbu1t3HE8VtYhz3oIlmIwSQeX1qN2XtY4+JxPJOQFYEkkf51/Kuv9FfQdJtLs2iskgxua0Wtz9645ZqF/+hbPoCf0rC/uIpyZ4SCgAQkdWxWfZGFpeKyztusKberfwDXCfQXKiiisgKKKKAKpP2mcCsJezvEuLCFY72CISGddiyqQSG6HYEb1dqRdvdP+xu0Orl/ptx8+7bH1oDz9ZoveDU/iB5fGrFG3d9NQ5464quRp4wd8MNs++rMFLKhxzQEVqHaA57OS93xBVkICD2W33yDTTikjajDEuTgeMdKrvCrhoJsHxA81NPL6Vu5jlizIcAMAfENq1jjc2mCLJZRzIEnjXWR7R5N5499MuG9m7WZhI8ffZxltQ8Rx1pOp4lK5MMSMOYZjyzt7qsXCrW/W3KtdxwjV0jJP5+VSKTmDPiISCIQqVUKQAoGMYqwdj4NHDGmI8U8rNnyGw/I1TuKRyx30iTXLv3a5VVULkkDnXROF25tOHW1ueccYDeuN/rUn0EqiiisgKKKKAK5/9svGRZdno+GRPifiL6CARkRLguce4+Ff/wBVbuOcc4dwOzN1xK5SFN9Kk+Jz7lHMmuBdpePXPajjkvEZwUiHgt4Sf+KMch6nmfXyoDXZwd7GmRnG/pT5ItA0Sa8kDSTt0qFwle5QOQNTnTGGG3mfQf5yq0wWoAdZ+7cseevLYHkPUVx8m5/k0l9E8R0TeHSRjnmmPehgit3ZB5551ss+DQ3BmNuxiKgeFjtyP7UteJ4pAR3g3OkMmz78810x5lOUqYapDDuYWYN38uDyCuRirJwjgsdwisZ5SisCQZnOfrVUsrkue7kj0tnljlVr4bdNbRhnfCDcseWK1F7Mm97JLrtVDCoBVMO/ooz+eBVzFVnsk8V3Nd35kRppG0hA3iVeecef6VZqMBRRRQGm7u7eyt2nu54oYl9p5GCgVzPtb9rNvba7Xs/H30vI3Ei7L6L1+OPQ1zTjPH+M9obnvuJXcjj8ManCp6AbCo9tw8uwAHzoDK+v+I8auzc8RuJJpG6uc/8AnoNqccN4S7R97IMRjffbPlmpXC+DxK8f3g+17EaDxP8AsPOrLfpHFCqLEhdVwIhjSg887D8zXjzZ3fjA3GPtiWyRXuEKl3UEau6QnIHQe74VdOGxxSWbr91lwn9+ATnbO3pyzSC1dZWRXmcHbBjDaQfnnHwqz8NjeO3bXcPKDvsdq7/5009rgZDWGSz7wxiMg5Kl8AbDqeVbIIXuLFWlSzGcr4IsgjoMkVNvogbMloDIzbBCxweu+PStYcacSAHQigKUA89vcK548HgnP0yt2LbbgoMpLN3KEHCISN8/TbpWUnDkhmUO8rxE7l3LKfVamRBWJMUxRs5wDlflzrakTuCr7MPZcHIJ9PdV/m1Gl0zYrvuGPFMGgdlI3RkYgr8RUyw7VcT4aRFfp98iGwYnS4+PX4/OpscYkXSGHeKuRE59vHMqf0pRxDu5I2dCSF9tCPEv7+tWGSvzN7DXwtNn2z4Lc4ElybZ+q3C6R8+X1p7BcQXCB7eaOVTyaNww+lcgawluEMlvA0q55qM0tk4XfWx70SfdieQDlSflXopmSsWtsWIAXJprBblDsFyRjnsPWieFrV2hQBsHBbV7X64rKNWTDSy5bmqBTn13ry5JSa+GuDexMcGohh4NmYDd39w8h1+FZSXjzTLBCjvv/wDPcnzY1Bd9A0lXCAYGkbtt0z686wthPehkggZY137tc/DbqfXNIY/H9LbK3Y5sbadmQtAyEHaSN1JXPXGauESNrWORj3mkasDTknrVNsODXwcO0KxDqXlXb1HP6VdeFW2UjTPeLGSDIBpz1+PM16E7TbdozROmt9Xdr3m3QDJNLb5hAcSIXyScDbbp+VWaCNQpXcEDpS3iEUTZ8Eh9+ipWkh7FPDpba5ue7kUxnGd21D96kXksUUiGL2DsGHI/GocaW0s+Ukmj5rpkUEH9an2kCRYBRWUbHSciqugQ8Sa4LlY4myGDKwONJPu91ZRW966xubeMBT4wx3G/MHoPLpVsmhhklC4UDSCR518khEKrKgyy9SKSx45bFsXxy26w91BBggHJGEUHzHLPnjBpDxm2SRCZdgufCqKD/NWC7dXDNA3dseZXmPUdR6fKoFxbPLAiYAn0agVHPfcg/WsxnToFQ4xEvC7hdcCM5B2kJLHzODsPLma08LgimjnubxECrgnBILc8KPcNq+8YVpm7xyWdpMZJzkkfxTyG2e0s0iRYu9QBtT8oyR7R+gFcpR8Ht/p+y9NMVlFKFmuIgj4AMKqdXlt0GKmm2CKIo1aGPOSkByx8mY8vSl0F00LlrPW5OQ88h9onngf4aaW1pJdacAnI9g8vhnpWopyVS0L+E2ytYFIH3VQM89W9WOyRETA9QDSeygEIVY1QgbMxUZp1aHwk/CuiXjHRL2bWdiDtgc9qWXsgdiiKxPInPOp2od2CTjJIqFczaS2lARjOT+lafSEMTMrqsihlz+IZ/mpFsyd48inGOa561H75ZGGNiAThh+orBT4Aw233YHIpa9FJXeEtrOFbO4/zpTONx3Ch9yw3FKIv6jAnYLuT5VJhl71/7QtRWQLiyXXq3AHIg4xUYs3eQPEhVUfB+P8AgPxNN5SHiVvOozRjS68ts5FYyLVlRQUtjNc2+fYEwLHpjBqWZPvU8gIyGAddQHwz5nOflU2ygQxljzJ0/MGlxQFppMkdyFbC7amPX4VcleTk/RVwyWN894hWOPkZGG/oP4qTbMc6Yl0gnJZh4m8z+1ZoTcKksh8R2wNgKmd2tsyAAMxGQSNh8KzJpteW7AxszjSJ9yfLJHxp3CukeHAUjYfCq/azF3JfJJO51c6sMCDGc52rfi62yGjGtQSFABzUWV4txoLAnY5xTF41AO381GMKNqUDGNq1JrpBOWgMxRdaHlq2Ir6kIU60ZUx+J9s/vWu6hEcrBSaW3Dst8NySQBk+YqoDSWZWzEmR7zj2j5Vkp3UIcFd2qJCxeMhua7qfdUq2ADBjvjc+fWs9A2B/oAdRvjy5V9C6gfSo1q2qV8/iUn41KtzmpLcQj//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O"/>
          </a:p>
        </p:txBody>
      </p:sp>
      <p:pic>
        <p:nvPicPr>
          <p:cNvPr id="6" name="5 Imagen" descr="images (1).jpg"/>
          <p:cNvPicPr>
            <a:picLocks noChangeAspect="1"/>
          </p:cNvPicPr>
          <p:nvPr/>
        </p:nvPicPr>
        <p:blipFill>
          <a:blip r:embed="rId3" cstate="print"/>
          <a:stretch>
            <a:fillRect/>
          </a:stretch>
        </p:blipFill>
        <p:spPr>
          <a:xfrm>
            <a:off x="7236296" y="2492896"/>
            <a:ext cx="1296144" cy="1997924"/>
          </a:xfrm>
          <a:prstGeom prst="rect">
            <a:avLst/>
          </a:prstGeom>
        </p:spPr>
      </p:pic>
      <p:pic>
        <p:nvPicPr>
          <p:cNvPr id="26628" name="Picture 4" descr="http://t1.gstatic.com/images?q=tbn:ANd9GcQt9LymP8Af3JkN2OwW-qs4JPDP4ADmPJ2MpGKOvoYQ9o7ePh2U"/>
          <p:cNvPicPr>
            <a:picLocks noChangeAspect="1" noChangeArrowheads="1"/>
          </p:cNvPicPr>
          <p:nvPr/>
        </p:nvPicPr>
        <p:blipFill>
          <a:blip r:embed="rId4" cstate="print"/>
          <a:srcRect/>
          <a:stretch>
            <a:fillRect/>
          </a:stretch>
        </p:blipFill>
        <p:spPr bwMode="auto">
          <a:xfrm>
            <a:off x="7020272" y="4653136"/>
            <a:ext cx="1728192" cy="1728192"/>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1916832"/>
            <a:ext cx="8229600" cy="4525963"/>
          </a:xfrm>
        </p:spPr>
        <p:txBody>
          <a:bodyPr>
            <a:normAutofit fontScale="92500" lnSpcReduction="20000"/>
          </a:bodyPr>
          <a:lstStyle/>
          <a:p>
            <a:pPr algn="just">
              <a:buNone/>
            </a:pPr>
            <a:r>
              <a:rPr lang="es-ES" dirty="0" smtClean="0"/>
              <a:t>   El estrés hoy en día se considera como un proceso interactivo en el que influyen los aspectos de la situación (demandas) y las características del sujeto (recursos). Si las demandas de la situación superan a los recursos del individuo, tenderá a producirse una situación de estrés en la que el individuo intentará generar más recursos para atender las demandas de la situación.</a:t>
            </a:r>
            <a:endParaRPr lang="es-CO" dirty="0" smtClean="0"/>
          </a:p>
          <a:p>
            <a:pPr algn="just">
              <a:buNone/>
            </a:pPr>
            <a:r>
              <a:rPr lang="es-ES" dirty="0" smtClean="0"/>
              <a:t>   Los factores psicosociales que inciden en el estrés laboral tienen que ver con las demandas de la situación (o contexto laboral) y con las características del individuo.</a:t>
            </a:r>
            <a:endParaRPr lang="es-CO" dirty="0" smtClean="0"/>
          </a:p>
          <a:p>
            <a:endParaRPr lang="es-CO" dirty="0"/>
          </a:p>
        </p:txBody>
      </p:sp>
      <p:sp>
        <p:nvSpPr>
          <p:cNvPr id="3" name="2 Título"/>
          <p:cNvSpPr>
            <a:spLocks noGrp="1"/>
          </p:cNvSpPr>
          <p:nvPr>
            <p:ph type="title"/>
          </p:nvPr>
        </p:nvSpPr>
        <p:spPr/>
        <p:txBody>
          <a:bodyPr>
            <a:normAutofit fontScale="90000"/>
          </a:bodyPr>
          <a:lstStyle/>
          <a:p>
            <a:pPr algn="ctr"/>
            <a:r>
              <a:rPr lang="es-ES" dirty="0" smtClean="0"/>
              <a:t>FACTORES PSICOSOCIALES QUE INCIDEN EN EL ESTRÉS LABORAL</a:t>
            </a:r>
            <a:endParaRPr lang="es-CO"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pPr algn="just">
              <a:buNone/>
            </a:pPr>
            <a:r>
              <a:rPr lang="es-ES" dirty="0" smtClean="0"/>
              <a:t>  ¿Existen profesiones más estresantes que otras? Obviamente, sí. La naturaleza de cada trabajo exige una mayor o menor cantidad de recursos a los trabajadores, independientemente de sus diferencias individuales. Unos trabajos exigen prisa, inmediatez, otros exigen precisión, exactitud, otros exigen un gran esfuerzo físico, otros un gran esfuerzo mental, otros acarrean una gran responsabilidad, pues las consecuencias de un error pueden ser vitales, etc.</a:t>
            </a:r>
            <a:endParaRPr lang="es-CO" dirty="0" smtClean="0"/>
          </a:p>
          <a:p>
            <a:endParaRPr lang="es-C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a:bodyPr>
          <a:lstStyle/>
          <a:p>
            <a:pPr algn="ctr">
              <a:buNone/>
            </a:pPr>
            <a:r>
              <a:rPr lang="es-ES" b="1" dirty="0" smtClean="0"/>
              <a:t>Trastornos de Ansiedad</a:t>
            </a:r>
          </a:p>
          <a:p>
            <a:pPr algn="ctr">
              <a:buNone/>
            </a:pPr>
            <a:endParaRPr lang="es-ES" b="1" dirty="0" smtClean="0"/>
          </a:p>
          <a:p>
            <a:pPr lvl="0"/>
            <a:r>
              <a:rPr lang="es-ES" dirty="0" smtClean="0"/>
              <a:t>Ataques de pánico o crisis de ansiedad</a:t>
            </a:r>
            <a:endParaRPr lang="es-CO" dirty="0" smtClean="0"/>
          </a:p>
          <a:p>
            <a:pPr lvl="0"/>
            <a:r>
              <a:rPr lang="es-ES" dirty="0" smtClean="0"/>
              <a:t>Agorafobia</a:t>
            </a:r>
          </a:p>
          <a:p>
            <a:r>
              <a:rPr lang="es-ES" dirty="0" smtClean="0"/>
              <a:t>Fobia social</a:t>
            </a:r>
          </a:p>
          <a:p>
            <a:pPr lvl="0"/>
            <a:r>
              <a:rPr lang="es-ES" dirty="0" smtClean="0"/>
              <a:t>Fobia específica</a:t>
            </a:r>
            <a:endParaRPr lang="es-CO" dirty="0" smtClean="0"/>
          </a:p>
          <a:p>
            <a:pPr lvl="0"/>
            <a:r>
              <a:rPr lang="es-ES" dirty="0" smtClean="0"/>
              <a:t>Ansiedad generalizada</a:t>
            </a:r>
            <a:endParaRPr lang="es-CO" dirty="0" smtClean="0"/>
          </a:p>
          <a:p>
            <a:pPr lvl="0"/>
            <a:r>
              <a:rPr lang="es-ES" dirty="0" smtClean="0"/>
              <a:t>Trastorno obsesivo compulsivo</a:t>
            </a:r>
            <a:endParaRPr lang="es-CO" dirty="0" smtClean="0"/>
          </a:p>
          <a:p>
            <a:pPr lvl="0"/>
            <a:r>
              <a:rPr lang="es-ES" dirty="0" smtClean="0"/>
              <a:t>Trastorno de estrés postraumático</a:t>
            </a:r>
            <a:endParaRPr lang="es-CO" dirty="0" smtClean="0"/>
          </a:p>
          <a:p>
            <a:pPr lvl="0"/>
            <a:r>
              <a:rPr lang="es-ES" dirty="0" smtClean="0"/>
              <a:t>Trastorno de ansiedad inducido por sustancias</a:t>
            </a:r>
            <a:endParaRPr lang="es-CO" dirty="0" smtClean="0"/>
          </a:p>
          <a:p>
            <a:endParaRPr lang="es-CO" dirty="0" smtClean="0"/>
          </a:p>
          <a:p>
            <a:pPr lvl="0"/>
            <a:endParaRPr lang="es-CO" dirty="0" smtClean="0"/>
          </a:p>
          <a:p>
            <a:pPr>
              <a:buNone/>
            </a:pPr>
            <a:endParaRPr lang="es-CO" dirty="0" smtClean="0"/>
          </a:p>
          <a:p>
            <a:endParaRPr lang="es-CO" dirty="0"/>
          </a:p>
        </p:txBody>
      </p:sp>
      <p:sp>
        <p:nvSpPr>
          <p:cNvPr id="3" name="2 Título"/>
          <p:cNvSpPr>
            <a:spLocks noGrp="1"/>
          </p:cNvSpPr>
          <p:nvPr>
            <p:ph type="title"/>
          </p:nvPr>
        </p:nvSpPr>
        <p:spPr/>
        <p:txBody>
          <a:bodyPr>
            <a:normAutofit/>
          </a:bodyPr>
          <a:lstStyle/>
          <a:p>
            <a:pPr algn="ctr"/>
            <a:r>
              <a:rPr lang="es-ES" dirty="0" smtClean="0"/>
              <a:t>CASOS</a:t>
            </a:r>
            <a:endParaRPr lang="es-CO"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ES" dirty="0" smtClean="0"/>
              <a:t>La </a:t>
            </a:r>
            <a:r>
              <a:rPr lang="es-ES" b="1" dirty="0" smtClean="0"/>
              <a:t>agorafobia</a:t>
            </a:r>
            <a:r>
              <a:rPr lang="es-ES" dirty="0" smtClean="0"/>
              <a:t> es un </a:t>
            </a:r>
            <a:r>
              <a:rPr lang="es-ES" i="1" dirty="0" smtClean="0"/>
              <a:t>trastorno de ansiedad </a:t>
            </a:r>
            <a:r>
              <a:rPr lang="es-ES" dirty="0" smtClean="0"/>
              <a:t>que consiste en el miedo a los lugares donde no se puede recibir ayuda, por temor a sufrir una crisis de pánico.</a:t>
            </a:r>
            <a:endParaRPr lang="es-CO" dirty="0" smtClean="0"/>
          </a:p>
          <a:p>
            <a:pPr algn="just">
              <a:buNone/>
            </a:pPr>
            <a:r>
              <a:rPr lang="es-ES" dirty="0" smtClean="0"/>
              <a:t>   La agorafobia es miedo al miedo. Los </a:t>
            </a:r>
            <a:r>
              <a:rPr lang="es-ES" dirty="0" err="1" smtClean="0"/>
              <a:t>agorafóbicos</a:t>
            </a:r>
            <a:r>
              <a:rPr lang="es-ES" dirty="0" smtClean="0"/>
              <a:t> temen las situaciones que puedan generarles sensaciones de ansiedad, miedo a la propia activación fisiológica y a los pensamientos sobre las consecuencias de experimentarlas, como la idea de morir.</a:t>
            </a:r>
            <a:endParaRPr lang="es-CO" dirty="0" smtClean="0"/>
          </a:p>
          <a:p>
            <a:endParaRPr lang="es-CO" dirty="0"/>
          </a:p>
        </p:txBody>
      </p:sp>
      <p:sp>
        <p:nvSpPr>
          <p:cNvPr id="3" name="2 Título"/>
          <p:cNvSpPr>
            <a:spLocks noGrp="1"/>
          </p:cNvSpPr>
          <p:nvPr>
            <p:ph type="title"/>
          </p:nvPr>
        </p:nvSpPr>
        <p:spPr/>
        <p:txBody>
          <a:bodyPr/>
          <a:lstStyle/>
          <a:p>
            <a:pPr algn="ctr"/>
            <a:r>
              <a:rPr lang="es-CO" dirty="0" smtClean="0"/>
              <a:t>AGORAFOBIA</a:t>
            </a:r>
            <a:endParaRPr lang="es-CO"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a:bodyPr>
          <a:lstStyle/>
          <a:p>
            <a:pPr algn="just"/>
            <a:r>
              <a:rPr lang="es-ES" dirty="0" smtClean="0"/>
              <a:t>La </a:t>
            </a:r>
            <a:r>
              <a:rPr lang="es-ES" b="1" dirty="0" smtClean="0"/>
              <a:t>Fobia social</a:t>
            </a:r>
            <a:r>
              <a:rPr lang="es-ES" dirty="0" smtClean="0"/>
              <a:t> o </a:t>
            </a:r>
            <a:r>
              <a:rPr lang="es-ES" b="1" dirty="0" smtClean="0"/>
              <a:t>Trastorno de ansiedad social</a:t>
            </a:r>
            <a:r>
              <a:rPr lang="es-ES" dirty="0" smtClean="0"/>
              <a:t>, es un trastorno psicológico del espectro de los trastornos de ansiedad caracterizado por un miedo intenso en situaciones sociales que causa una considerable angustia y deterioro en la capacidad de funcionamiento en distintas áreas de la vida diaria. El diagnóstico del trastorno de ansiedad social puede ser específico (</a:t>
            </a:r>
            <a:r>
              <a:rPr lang="es-ES" b="1" dirty="0" smtClean="0"/>
              <a:t>Fobia social específica</a:t>
            </a:r>
            <a:r>
              <a:rPr lang="es-ES" dirty="0" smtClean="0"/>
              <a:t>), en las que sólo se teme algunas situaciones particulares, o generalizada (</a:t>
            </a:r>
            <a:r>
              <a:rPr lang="es-ES" b="1" dirty="0" smtClean="0"/>
              <a:t>Fobia social generalizada (FSG)</a:t>
            </a:r>
            <a:r>
              <a:rPr lang="es-ES" dirty="0" smtClean="0"/>
              <a:t>).</a:t>
            </a:r>
            <a:endParaRPr lang="es-CO" dirty="0"/>
          </a:p>
        </p:txBody>
      </p:sp>
      <p:sp>
        <p:nvSpPr>
          <p:cNvPr id="3" name="2 Título"/>
          <p:cNvSpPr>
            <a:spLocks noGrp="1"/>
          </p:cNvSpPr>
          <p:nvPr>
            <p:ph type="title"/>
          </p:nvPr>
        </p:nvSpPr>
        <p:spPr/>
        <p:txBody>
          <a:bodyPr/>
          <a:lstStyle/>
          <a:p>
            <a:pPr algn="ctr"/>
            <a:r>
              <a:rPr lang="es-CO" dirty="0" smtClean="0"/>
              <a:t>FOBIA SOCIAL</a:t>
            </a:r>
            <a:endParaRPr lang="es-C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adicto-al-trabajo.jpg"/>
          <p:cNvPicPr>
            <a:picLocks noGrp="1" noChangeAspect="1"/>
          </p:cNvPicPr>
          <p:nvPr>
            <p:ph idx="1"/>
          </p:nvPr>
        </p:nvPicPr>
        <p:blipFill>
          <a:blip r:embed="rId3" cstate="print"/>
          <a:stretch>
            <a:fillRect/>
          </a:stretch>
        </p:blipFill>
        <p:spPr>
          <a:xfrm>
            <a:off x="1547664" y="1916832"/>
            <a:ext cx="6121400" cy="4229100"/>
          </a:xfrm>
        </p:spPr>
      </p:pic>
      <p:sp>
        <p:nvSpPr>
          <p:cNvPr id="2" name="1 Título"/>
          <p:cNvSpPr>
            <a:spLocks noGrp="1"/>
          </p:cNvSpPr>
          <p:nvPr>
            <p:ph type="title"/>
          </p:nvPr>
        </p:nvSpPr>
        <p:spPr>
          <a:xfrm>
            <a:off x="467544" y="692696"/>
            <a:ext cx="8229600" cy="1143000"/>
          </a:xfrm>
        </p:spPr>
        <p:txBody>
          <a:bodyPr>
            <a:normAutofit fontScale="90000"/>
          </a:bodyPr>
          <a:lstStyle/>
          <a:p>
            <a:pPr algn="ctr"/>
            <a:r>
              <a:rPr lang="es-CO" dirty="0" smtClean="0"/>
              <a:t>TRABAJO, CONDICIONES LABORALES Y SALUD DEL TRABAJADOR</a:t>
            </a:r>
            <a:endParaRPr lang="es-CO"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pPr algn="just"/>
            <a:r>
              <a:rPr lang="es-ES" dirty="0" smtClean="0"/>
              <a:t>El </a:t>
            </a:r>
            <a:r>
              <a:rPr lang="es-ES" b="1" dirty="0" smtClean="0"/>
              <a:t>trastorno obsesivo-compulsivo</a:t>
            </a:r>
            <a:r>
              <a:rPr lang="es-ES" dirty="0" smtClean="0"/>
              <a:t> (TOC) es un trastorno de ansiedad (como la agorafobia y la fobia social) caracterizado por pensamientos intrusivos, recurrentes y persistentes, que producen inquietud, aprensión, temor o preocupación, y conductas repetitivas, denominadas compulsiones dirigidas a reducir la ansiedad asociada. El TOC está recogido dentro del Manual diagnóstico y estadístico de los trastornos mentales(DSM-IV)</a:t>
            </a:r>
            <a:endParaRPr lang="es-CO" dirty="0" smtClean="0"/>
          </a:p>
          <a:p>
            <a:endParaRPr lang="es-CO" dirty="0"/>
          </a:p>
        </p:txBody>
      </p:sp>
      <p:sp>
        <p:nvSpPr>
          <p:cNvPr id="3" name="2 Título"/>
          <p:cNvSpPr>
            <a:spLocks noGrp="1"/>
          </p:cNvSpPr>
          <p:nvPr>
            <p:ph type="title"/>
          </p:nvPr>
        </p:nvSpPr>
        <p:spPr/>
        <p:txBody>
          <a:bodyPr>
            <a:normAutofit fontScale="90000"/>
          </a:bodyPr>
          <a:lstStyle/>
          <a:p>
            <a:pPr lvl="0" algn="ctr"/>
            <a:r>
              <a:rPr lang="es-ES" dirty="0" smtClean="0"/>
              <a:t>TRASTORNO OBSESIVO COMPULSIVO</a:t>
            </a:r>
            <a:endParaRPr lang="es-CO"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ES" dirty="0" smtClean="0"/>
              <a:t>El </a:t>
            </a:r>
            <a:r>
              <a:rPr lang="es-ES" b="1" dirty="0" smtClean="0"/>
              <a:t>trastorno por estrés postraumático</a:t>
            </a:r>
            <a:r>
              <a:rPr lang="es-ES" dirty="0" smtClean="0"/>
              <a:t> o </a:t>
            </a:r>
            <a:r>
              <a:rPr lang="es-ES" b="1" dirty="0" smtClean="0"/>
              <a:t>TEPT </a:t>
            </a:r>
            <a:r>
              <a:rPr lang="es-ES" dirty="0" smtClean="0"/>
              <a:t>es un trastorno psicológico clasificado dentro del grupo de los trastornos de ansiedad. Se caracteriza por la aparición de síntomas específicos luego de la exposición a un acontecimiento estresante, extremadamente traumático, que involucra un daño físico o es de naturaleza extraordinariamente amenazadora o catastrófica para el individuo.</a:t>
            </a:r>
            <a:endParaRPr lang="es-CO" dirty="0" smtClean="0"/>
          </a:p>
          <a:p>
            <a:endParaRPr lang="es-CO" dirty="0"/>
          </a:p>
        </p:txBody>
      </p:sp>
      <p:sp>
        <p:nvSpPr>
          <p:cNvPr id="3" name="2 Título"/>
          <p:cNvSpPr>
            <a:spLocks noGrp="1"/>
          </p:cNvSpPr>
          <p:nvPr>
            <p:ph type="title"/>
          </p:nvPr>
        </p:nvSpPr>
        <p:spPr/>
        <p:txBody>
          <a:bodyPr>
            <a:normAutofit fontScale="90000"/>
          </a:bodyPr>
          <a:lstStyle/>
          <a:p>
            <a:pPr algn="ctr"/>
            <a:r>
              <a:rPr lang="es-CO" dirty="0" smtClean="0"/>
              <a:t>TRASTORNO POR ESTRÉS POSTRAUMATICO</a:t>
            </a:r>
            <a:endParaRPr lang="es-CO"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636912"/>
            <a:ext cx="8229600" cy="3370379"/>
          </a:xfrm>
        </p:spPr>
        <p:txBody>
          <a:bodyPr/>
          <a:lstStyle/>
          <a:p>
            <a:pPr algn="just">
              <a:buNone/>
            </a:pPr>
            <a:r>
              <a:rPr lang="es-ES" dirty="0" smtClean="0"/>
              <a:t>  La intervención centrada en el individuo es la que se lleva a cabo con mayor frecuencia y consiste en entrenar a los sujetos para mejoren sus recursos y habilidades para controlar y manejar el estrés. Veamos en qué consiste este tipo de intervención.</a:t>
            </a:r>
            <a:endParaRPr lang="es-CO" dirty="0" smtClean="0"/>
          </a:p>
          <a:p>
            <a:endParaRPr lang="es-CO" dirty="0"/>
          </a:p>
        </p:txBody>
      </p:sp>
      <p:sp>
        <p:nvSpPr>
          <p:cNvPr id="3" name="2 Título"/>
          <p:cNvSpPr>
            <a:spLocks noGrp="1"/>
          </p:cNvSpPr>
          <p:nvPr>
            <p:ph type="title"/>
          </p:nvPr>
        </p:nvSpPr>
        <p:spPr>
          <a:xfrm>
            <a:off x="457200" y="274638"/>
            <a:ext cx="8229600" cy="2362274"/>
          </a:xfrm>
        </p:spPr>
        <p:txBody>
          <a:bodyPr>
            <a:normAutofit fontScale="90000"/>
          </a:bodyPr>
          <a:lstStyle/>
          <a:p>
            <a:pPr algn="ctr"/>
            <a:r>
              <a:rPr lang="es-ES" dirty="0" smtClean="0"/>
              <a:t>EL CONTROL DEL ESTRÉS LABORAL.</a:t>
            </a:r>
            <a:r>
              <a:rPr lang="es-CO" dirty="0" smtClean="0"/>
              <a:t/>
            </a:r>
            <a:br>
              <a:rPr lang="es-CO" dirty="0" smtClean="0"/>
            </a:br>
            <a:r>
              <a:rPr lang="es-ES" dirty="0" smtClean="0"/>
              <a:t>INTERVENCIÓN CENTRADA EN EL INDIVIDUO</a:t>
            </a:r>
            <a:endParaRPr lang="es-CO"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ES" dirty="0" smtClean="0"/>
              <a:t>El segundo objetivo que se persigue es el desarrollo de un programa de intervención que permita al personal hospitalario controlar y reducir sus respuestas de ansiedad e ira; para ello, el programa de intervención se basará en una serie de técnicas terapéuticas suficientemente estructuradas que permitan mostrar la eficacia de las mismas.</a:t>
            </a:r>
            <a:endParaRPr lang="es-CO" dirty="0" smtClean="0"/>
          </a:p>
          <a:p>
            <a:endParaRPr lang="es-CO"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132856"/>
            <a:ext cx="8229600" cy="3874435"/>
          </a:xfrm>
        </p:spPr>
        <p:txBody>
          <a:bodyPr>
            <a:normAutofit/>
          </a:bodyPr>
          <a:lstStyle/>
          <a:p>
            <a:pPr lvl="0"/>
            <a:r>
              <a:rPr lang="es-ES" dirty="0" smtClean="0"/>
              <a:t>Entrenamiento específico en técnicas de control de ansiedad y estrés </a:t>
            </a:r>
            <a:endParaRPr lang="es-CO" dirty="0" smtClean="0"/>
          </a:p>
          <a:p>
            <a:endParaRPr lang="es-CO" dirty="0"/>
          </a:p>
        </p:txBody>
      </p:sp>
      <p:sp>
        <p:nvSpPr>
          <p:cNvPr id="3" name="2 Título"/>
          <p:cNvSpPr>
            <a:spLocks noGrp="1"/>
          </p:cNvSpPr>
          <p:nvPr>
            <p:ph type="title"/>
          </p:nvPr>
        </p:nvSpPr>
        <p:spPr>
          <a:xfrm>
            <a:off x="457200" y="274638"/>
            <a:ext cx="8229600" cy="2290266"/>
          </a:xfrm>
        </p:spPr>
        <p:txBody>
          <a:bodyPr>
            <a:normAutofit fontScale="90000"/>
          </a:bodyPr>
          <a:lstStyle/>
          <a:p>
            <a:pPr algn="ctr"/>
            <a:r>
              <a:rPr lang="es-ES" dirty="0" smtClean="0"/>
              <a:t>NORMAS BÁSICAS PARA LA PREVENCIÓN DE PROBLEMAS DE ANSIEDAD Y ESTRÉS</a:t>
            </a:r>
            <a:r>
              <a:rPr lang="es-CO" dirty="0" smtClean="0"/>
              <a:t/>
            </a:r>
            <a:br>
              <a:rPr lang="es-CO" dirty="0" smtClean="0"/>
            </a:br>
            <a:endParaRPr lang="es-CO" dirty="0"/>
          </a:p>
        </p:txBody>
      </p:sp>
      <p:sp>
        <p:nvSpPr>
          <p:cNvPr id="28674" name="AutoShape 2" descr="data:image/jpeg;base64,/9j/4AAQSkZJRgABAQAAAQABAAD/2wBDAAkGBwgHBgkIBwgKCgkLDRYPDQwMDRsUFRAWIB0iIiAdHx8kKDQsJCYxJx8fLT0tMTU3Ojo6Iys/RD84QzQ5Ojf/2wBDAQoKCg0MDRoPDxo3JR8lNzc3Nzc3Nzc3Nzc3Nzc3Nzc3Nzc3Nzc3Nzc3Nzc3Nzc3Nzc3Nzc3Nzc3Nzc3Nzc3Nzf/wAARCACQALUDASIAAhEBAxEB/8QAHAAAAgIDAQEAAAAAAAAAAAAAAAUEBgIDBwEI/8QAPBAAAgEDAgQEBAIJAgcBAAAAAQIDAAQRBSEGEjFBEyJRYRQycYFCkQcVI1KhscHR8DNiFiRDU3Lh8aL/xAAaAQABBQEAAAAAAAAAAAAAAAAAAQIDBAUG/8QALBEAAgIBAwMCBQQDAAAAAAAAAQIAAxEEEiETMUEFYSIyUYHwFBUjoXGR8f/aAAwDAQACEQMRAD8A7hQKKKIQoooohCiiiiEKKKKIQorRcXcFsMzyon/kagniHTQ3L8Ruf9pppYDuYm4CNaKjW19bXWfh5kkI6gHepAOaUEHtFHM9ooopYQoopd+t7calPZE4eJFYnPXPalAzELAd4xorwHIzXtJFhRRRRCFFFFEIUUUUQhRRRRCFFeE4FL7rUCjFYgGPr2FRWXJWMtHKhY4EYEgd6xMij8Q/OkclzNOAGYjHptWD8xUDc1SbXZ+USYac+TH4kUnYj86UcQ6rLZIsNsp8V/x42Uf3qKrtGcqSD7VLiK6kjwXaBsjINIutZxtAwY2yggZBlOuJXlLMS00ue+5JqDeRX9qqyyxeRh69Kk3XPo2rSllLiM4Ue1a7zU7jUwPEQIg6CowQUy3eZ7qB37yJ8XcRsJrZijruCO1dN0C8kv8ASba5lGHdPNt1PrXNsxgCM4B710XhhubR4cDCjIX6U/Qseo3MlpRgu49o1rxmA7gV7Vd4q4el1mMSWd49tcxrhGDHB9M4Nagj3JA4Ey1XiSHR73wL/eMrzB0xkD3Fcx1riYXGrXV7ozh5JHUgE9lG1I+L7vV01GSw1edHuYVCs6H5hVXWYxuHViN+xpjWY7Te9P8ATK2QW38nwJ1LSOOdVvj4bXphmTcqyg82/QCr/oWv/FxhbrZ+74wPuO1cFW8F5Glwp5LqErjlPzL/APau/DWrGRUwxB5ssD6VOoDLmWNXoayuUXE7ICDuDRS3Qrr4qyGTkptmmVRkYnOspViDCiiiiNhRRRRCFHSig9KISHqFyIY8Y3bYUnLKTTXUoRJGG68ppSUOcKhx64rG1Zbqc9pcoxt4ki0SN5QrMAMetYq0gaUPFhBkKc9cGtJRV7eb1ra0p6dMVDvXbiPwc5msgAY6nvUnTEJn5ubZQSawSJXQu2I07lq0SalDD+ytfu/rUbWJSd7n/EU5cYWUbjjiGO04guYGQMQF7+1VSfizmwEUKPrVy4w4E/WV1LqMOpwq8oBKSdsCqzoHBEMVy0uqSLPyN5UX5frRayU177j9pPVptO4yBzN+gG71a6hCxvyOw85GFArtlkkVpaRwoy8qKBnNUFr6305FggjXmA8qqMBfrSy/1KaQA3E5IzuoOFA+lJoNWy5YJwZV1rop257TqB1Gy5+T4y35vTxBUkMGGVII9R0rih1FUmMSFS2M4G+M1ZNC1yayZWR2aA/NGTt9vStIeoYbDjEzVtBOJQf0tqbXjW5xnEkaON/qP6VRHcsT2+ldA/S+4u9SgvySsuDE8YGyjqDnvXPBk7gVMXDZKnInV6dyaVUyXbXLxuCuxHpVy4en8Z4pYColQ4kQ/iFUVQc094aW8k1KBLGKWWUsPKgzTq7jWceJeQ7lIY4n0HwexaCY8pVTy4BH1qxUn4atJ7LTkF4OWZ92Gc8vtTirROeZyN7BrWIhRRRRIYUUUUQhRRRRCRL5pIkMqDIX5l9qWfrWzJJliKn1FOmw5KdR+L+1KtS0VZ8vb+Rv3e1Z+rpt+ern2lilq+zyI+o6YpLFnPtioU/EdmjEW1vzOfUUt1OxW3KJLMqzscNGTv8Aao6RxwplRue+K5+2/VIdrACatWnocZBJky61C7vAecEL2XoKgXjzQ2NxOSIhFGz85OAMDNabzVbWwjEt5dJCgOQZD1+g6mo41PS+I7R9N8WeKO58peWJow6+i83r9Kr6eg22B3BIi3OlaFE7yNbakZYEcqQJFDAkdQdx/OpUNwAjNnBA2qxXem2gs44DCAg5Yohtt2FVTU7ZtMuAjq5hf5T6feprtHh8eCZMt6Gk44IExmwFLMSXY5JPetmj6Rb6uzPcljFC+Ah2DHvn1FRdRJ8IFTzZ/dO1Qk1S8sbIxWI3JySR/H+dbOnVF4nKFwXLNNmsrZx6w8FiTF4bASAKMOcf/KZ2CP4Sxjdm7VXbZ3nne4uyodsMVOM79MVZ9GYc3jnYAYQH+dR6plLYhXX1bOJv4p02C8hRSoIZAucdSBS7TP0daVJpSSXUdxDcByS5k8rL7CrnaxwCD4qePn5WIRT0zUWe4eZ+diQf3e1UXubTMcHv4nS1sxUBeMREnDOhw4SPT0cg45pADmnGi21pp789paQwtzcuUXFbbeFpX2BI6+5pkmlSJE0rKFRcNuahoXUWHeCcR91ygbWMnrqc6geIispG9T7TUbeXCKxB7cwpJhgPNnB3AG9aPFdTzDYA46VqrrHqxnmZ7adX7S3g5r2kuk33MfDlb5mwox3xTkHNa1Ny2ruEo2VlDgz2iiipoyFYTOI42c/hGazqLfqXjSMfjcA/SlHeE2wgiME/M25rXfXKWlu0r746AdzUjoKrXENwZLnwc+WMdPeoL7OmhaTUV9RwJXtQjN7PJNdAZZg2B1xnp/Kot0xEZCNyZGxwDipty4VWJPakd5OeYc23blz1rkr8luTkzpKKQRgCRGtrKCR7udBLMBzNNOeYge3YD2GKiWOs3uqa3brAWS2VsmLPzD1bHX6dKg6vcmaFooyDzMPL3I7004G5UklOQXI8oAzV7R0sSGfnM000tNOnZ9ozLsLcyOzF28g8oz0qu8WWZj01Xgj5i2MsuSze30rPQtTnHF72MrloXt0KgjvjJP8A+jTy4MMdtdrc7wqTy57VrdJHU+JgV6YUXgsNwPj65nNZ9Vj0mOKC+YhZFyrg8wyOo+oyKl6W13qyltKsbqdNh4ipyr+Zphog0/UdYMGo4uILYmW2ikTaNhnsNjnb8qth1KV1dIWWBRtyIMfxrMvvSrA8yPV+lVpcQF/DKtbcIa7LIHFnEhxjMkuSPbanlpwxrCRnnSJumyydK2wzyLK+XbJzzebrsdqlrhFDpIygnZs4P3/jVMWpZ8RiJpjUMLiMbmF4dHgSRCJFJ5geoJpYi5J9+3Wptjq0sMbC5/bxt0V+o3rYYLe6ha4sC3KNnjPzLSWqtjh1OeO3mORmqBDj7zDT7iOzmR5V5h2OelNdS8K/t3gt5wksoDcrdCPtSYqhPQ7Ly7iiBCrx4J5gTuNu4q/TeFTZ4MjsrDNvB5jd722tliilD4jADsg70uv5LV3za3DM3VlZcVrmZi4Un5TkbZzmvYY/Hl5BEztzdMdB2qO+82/BgQStU+ImbLDEtzCgDA83zLVsTvSGPksORI/PduMHfZaeRAqoBOTjc1o+nJsUr9PzEpaptxBmyivKK05VntYuAcZx12rKtcgBG/rmiEzNUnW5GF/c8vzBjgH+FXUHI2rmHF2svY8UXVrPbMbflVldNzuu5x33zVH1AE1ZEsaW+up8ucZkKHV4NQt3eJgGTaRCd0PfPbG3WqtqPEFikjAXCk9PKpNTLXR7SQOFlKiUOHUE+ePOx9j0quXXD6pO91YBp4I16Hcq2cZx3H/ustNHXu3OftNHQa/UXMtaqPczye85JFYE/MCM+nXemegag1reRSeJ+zzsoGarV0khJ5wwb3GKxs7h4ZBG2Sh/hVkJgceJ1iWBf43HB8zrkSQJrNpfxqDzRMnPnbA3GB69fyrDinU/hNPEAb9rcZYgjII9DSvh68M1okGefwnwWHYev+etQdSZtd1xlRs26keYfgX0+uQcfep7LgKiZTTShb8v2X8E2cHwyL8RdsuInwqYONx3HtmrEJ2Z9scwG4x82/atCrHFEiRL4aABQo6LW2NY2lHO3KCTuR0OK5my02vmQam7q2GwyckSsY/CYcz5GO3TP51IctyKjKAxUd+g9qk6XbRWXhyakhaQ+aOZRlSvYe/etulzR6zf34MaJbwqpVwd8b7Z+1aS6ElRjgnxMo38k44HmQGcAKD8o2xW61u5rSbnhYFgdweh9jW+aXTbWN4XgMtyNtwR+XtS+IlOYkgEjKhfX0qm6mhxhwT7eJIpFinI4j69ntfgFvza80bHEgGzL60t/W2kOgBiuFx3BBNT9IZbywu7V2DNJHnpgDbFKv8AhnUF/wCkG9wansqufDVDII54EgpWkErY2CPeSDqumAfs4J5DjGHYAH0r1tau7nENuqwodgFG/wCdbLXhi6YjxeSMe5yRVh07Sbay8yjnkx85HT6VPRodU/znaI223TVjj4jIWm6c8BjknP7WRunoKfAYrSg57guflQco+vet9dBVUtSBFmU9hsbcYUUUVJGQrVL0rbWMgytKIRJqF9cack80UYlVlPKpOAsmNs+xrk3F3FV1qE8c8lnAk8XlyucsM9D6Y/rXY7mMEMjjmVgQQapOo8AWWo35dp7hI23Ai5cg++QdqZfWzqCkgurckYPEqOn33xVjLLcQAAKMpHuxz1qw6JplrFZkWwdBJ5sSDf8AjVYvJ7XQn1iziT4f4WQxqZX88oAHKQcb5J6Dpmrfw3qkep26LkAuoIVT8oxVBaz1fimjo9Pa1RdTwDKXxTyW+ptbXCeECMq5iyrj2xSeTSOe3M8XKQAWODkEeoP9K6hqmkx30TW+oWyToD5Cc5HuCOhqqXOgyacCllPO0bnmaKWPmx12DCh6SDkTq9JqFKBD3ErWiatPYPLDEufGQrk+lXrhG0Sbh93hjzcM5eTbzEjIx9hXPdRtXguOZFaNweYZHQ1auCteNrOPNyhzh1B6H1rO1gPT9vMn1au1ZC/9ljCkFj09M/2ojhz0GMHbOadXFgl4rXdmVbm8zDG49SKXzDHLGrq3fI/rWKUK8+JkrYGGB3jOyvoJ7dLbVIfFRGKqRsF2xuBUO0+Hso5F02R0DMC3PgsV6de4rTESjRrnOX3Y/UVgFK8rLg49O9Xv1thQA9x58yEUKCfof9TOSUu4LMSR0Db7fX+9Zg4AbGR0rHyswPUdvpWcFtLO3hwKzE77Z6dKoHc75HJk5KqOe0f8PxFYZZSCAQIwCO/+YqyjpSjT1DNFECWS3ABJHVqcA7b9a6709Ntc5/UtusJMKwkYjyr8zbfSsZJwG5EwX9PSso0x5mOWNX5XzMkUKoAr2vaKIsKKKKIQoooohI1zHkZWoDZVvem5GaiT2+csBTlMcp+sod3+j3Sb7iFNRnkY2zOzy2bIGVmIO4Odhk5xSG/stQ4Sm8GQc1iX5oLhAcYzsrHsfv8A+ulyxlT3rwXfIhjnjE0Z6qwzSOgbmXNJqG0rHYMqe4nLI+LLlojg7pIASD160puNV1S/8WC2eeWRX38IHpj17b4/Ouunh/ha8LMdJsA7bsfh1DZ/KvW0CzhjxaEBB0jwAB9MVX/TM3czU/eqE+WrB95xOTStUuTzXOYvZ35j+QrH4Cayw0LEup5ub3rqt/oquSeQqfUUgu9CkGSN/tUNmjceMxf3jq8EgTLhvXnEakeVl/1Ij2/uKsfg2N/yywTLEfxRsNifY1STpVxC4eMMrDoQMVLj8cYEkbow/HH3+1Y9/ptq56a5H0jTdTYc7tplqi0e88RWCxlQCOYOMH/Nq8TTb4sALYgDGVOAAPzqvxS6gn+nOzD0OQakrc6m3zMxJ/31WGltPArP59ojMF5Nix5DpkUURN9OsPoFIY/50rdb3CP/AMppcbLzYLyk74pLDa30zZdTv196dWen35j5FbwYz1EexP361qaT0u0tl12j+5Sv1VYHDbj/AFHUVzaaZAEllAx26sx+lYC7vdSbktkNtD3dvnP09KxsNChiPPL536ktuTTpEVFCqoArdASsBVmWSznJmi0tI7ZMLux6sTkmpNFFNJzADEKKKKSLCiiiiEKKKKIQrzGa9oohNMsCv2pfcWZ3wKbV4RSgmODYlYns2zkA59RUcm4jP731q2NCrdq0PZxt2pd0XeD3ErJuJOjBqwaRG+cH7irK2mxnsK1HSo/QU7qNEwh8SvckDdRmslgtid1NP/1TH+6KzXTIl7Cl6piFV8RLHb2v/azUyGGEDy26/lTRLKNewrcsKr+GjqmJgSDFCf3Qo9AKlRxctSAo9K9ppcmGJ4o2r2iimQhRRRRCFFFFEIUUUUQn/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O"/>
          </a:p>
        </p:txBody>
      </p:sp>
      <p:pic>
        <p:nvPicPr>
          <p:cNvPr id="5" name="4 Imagen" descr="descarga (5).jpg"/>
          <p:cNvPicPr>
            <a:picLocks noChangeAspect="1"/>
          </p:cNvPicPr>
          <p:nvPr/>
        </p:nvPicPr>
        <p:blipFill>
          <a:blip r:embed="rId2" cstate="print"/>
          <a:stretch>
            <a:fillRect/>
          </a:stretch>
        </p:blipFill>
        <p:spPr>
          <a:xfrm>
            <a:off x="2915816" y="3501008"/>
            <a:ext cx="2357595" cy="1875656"/>
          </a:xfrm>
          <a:prstGeom prst="rect">
            <a:avLst/>
          </a:prstGeom>
        </p:spPr>
      </p:pic>
      <p:pic>
        <p:nvPicPr>
          <p:cNvPr id="6" name="5 Imagen" descr="descarga (6).jpg"/>
          <p:cNvPicPr>
            <a:picLocks noChangeAspect="1"/>
          </p:cNvPicPr>
          <p:nvPr/>
        </p:nvPicPr>
        <p:blipFill>
          <a:blip r:embed="rId3" cstate="print"/>
          <a:stretch>
            <a:fillRect/>
          </a:stretch>
        </p:blipFill>
        <p:spPr>
          <a:xfrm>
            <a:off x="395536" y="3356992"/>
            <a:ext cx="2448272" cy="2110579"/>
          </a:xfrm>
          <a:prstGeom prst="rect">
            <a:avLst/>
          </a:prstGeom>
        </p:spPr>
      </p:pic>
      <p:pic>
        <p:nvPicPr>
          <p:cNvPr id="7" name="6 Imagen" descr="descarga (7).jpg"/>
          <p:cNvPicPr>
            <a:picLocks noChangeAspect="1"/>
          </p:cNvPicPr>
          <p:nvPr/>
        </p:nvPicPr>
        <p:blipFill>
          <a:blip r:embed="rId4" cstate="print"/>
          <a:stretch>
            <a:fillRect/>
          </a:stretch>
        </p:blipFill>
        <p:spPr>
          <a:xfrm>
            <a:off x="7380312" y="4725144"/>
            <a:ext cx="1763688" cy="2132856"/>
          </a:xfrm>
          <a:prstGeom prst="rect">
            <a:avLst/>
          </a:prstGeom>
        </p:spPr>
      </p:pic>
      <p:pic>
        <p:nvPicPr>
          <p:cNvPr id="8" name="7 Imagen" descr="descarga (8).jpg"/>
          <p:cNvPicPr>
            <a:picLocks noChangeAspect="1"/>
          </p:cNvPicPr>
          <p:nvPr/>
        </p:nvPicPr>
        <p:blipFill>
          <a:blip r:embed="rId5" cstate="print"/>
          <a:stretch>
            <a:fillRect/>
          </a:stretch>
        </p:blipFill>
        <p:spPr>
          <a:xfrm>
            <a:off x="5940152" y="2852936"/>
            <a:ext cx="2523352" cy="1909564"/>
          </a:xfrm>
          <a:prstGeom prst="rect">
            <a:avLst/>
          </a:prstGeom>
        </p:spPr>
      </p:pic>
      <p:pic>
        <p:nvPicPr>
          <p:cNvPr id="9" name="8 Imagen" descr="descarga (9).jpg"/>
          <p:cNvPicPr>
            <a:picLocks noChangeAspect="1"/>
          </p:cNvPicPr>
          <p:nvPr/>
        </p:nvPicPr>
        <p:blipFill>
          <a:blip r:embed="rId6" cstate="print"/>
          <a:stretch>
            <a:fillRect/>
          </a:stretch>
        </p:blipFill>
        <p:spPr>
          <a:xfrm>
            <a:off x="5220072" y="4913784"/>
            <a:ext cx="1944216" cy="194421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619672" y="2852936"/>
            <a:ext cx="8229600" cy="4525963"/>
          </a:xfrm>
        </p:spPr>
        <p:txBody>
          <a:bodyPr/>
          <a:lstStyle/>
          <a:p>
            <a:r>
              <a:rPr lang="es-CO" dirty="0" smtClean="0"/>
              <a:t>Reacción</a:t>
            </a:r>
          </a:p>
          <a:p>
            <a:r>
              <a:rPr lang="es-CO" dirty="0" smtClean="0"/>
              <a:t>Estimulo</a:t>
            </a:r>
          </a:p>
          <a:p>
            <a:r>
              <a:rPr lang="es-CO" dirty="0" smtClean="0"/>
              <a:t>Interacción</a:t>
            </a:r>
            <a:endParaRPr lang="es-CO" dirty="0"/>
          </a:p>
        </p:txBody>
      </p:sp>
      <p:sp>
        <p:nvSpPr>
          <p:cNvPr id="3" name="2 Título"/>
          <p:cNvSpPr>
            <a:spLocks noGrp="1"/>
          </p:cNvSpPr>
          <p:nvPr>
            <p:ph type="title"/>
          </p:nvPr>
        </p:nvSpPr>
        <p:spPr/>
        <p:txBody>
          <a:bodyPr/>
          <a:lstStyle/>
          <a:p>
            <a:pPr algn="ctr"/>
            <a:r>
              <a:rPr lang="es-CO" dirty="0" smtClean="0"/>
              <a:t>¿QUÉ ES EL ESTRÉS?</a:t>
            </a:r>
            <a:endParaRPr lang="es-CO" dirty="0"/>
          </a:p>
        </p:txBody>
      </p:sp>
      <p:pic>
        <p:nvPicPr>
          <p:cNvPr id="1026" name="Picture 2" descr="http://saludesbelleza.info/wp-content/uploads/2010/11/estres.jpg"/>
          <p:cNvPicPr>
            <a:picLocks noChangeAspect="1" noChangeArrowheads="1"/>
          </p:cNvPicPr>
          <p:nvPr/>
        </p:nvPicPr>
        <p:blipFill>
          <a:blip r:embed="rId2" cstate="print"/>
          <a:srcRect/>
          <a:stretch>
            <a:fillRect/>
          </a:stretch>
        </p:blipFill>
        <p:spPr bwMode="auto">
          <a:xfrm>
            <a:off x="5076056" y="1196752"/>
            <a:ext cx="3600400" cy="529989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229600" cy="5376672"/>
          </a:xfrm>
        </p:spPr>
        <p:txBody>
          <a:bodyPr numCol="1">
            <a:normAutofit/>
          </a:bodyPr>
          <a:lstStyle/>
          <a:p>
            <a:pPr algn="just">
              <a:buNone/>
            </a:pPr>
            <a:r>
              <a:rPr lang="es-ES_tradnl" dirty="0" smtClean="0"/>
              <a:t>  </a:t>
            </a:r>
            <a:r>
              <a:rPr lang="es-ES_tradnl" sz="2000" dirty="0" smtClean="0"/>
              <a:t> Desde la entrada en vigor de la Ley de Prevención de Riesgos Laborales, en 1995, se ha dado un impulso a los aspectos relacionados con la Salud Laboral, entre los factores desencadenantes de distintos problemas de salud, deterioro de las relaciones interpersonales, absentismo y disminución de la productividad, se encuentra el estrés.</a:t>
            </a:r>
            <a:endParaRPr lang="es-CO" sz="2000" dirty="0" smtClean="0"/>
          </a:p>
          <a:p>
            <a:pPr>
              <a:buNone/>
            </a:pPr>
            <a:r>
              <a:rPr lang="es-ES_tradnl" dirty="0" smtClean="0"/>
              <a:t>  </a:t>
            </a:r>
            <a:endParaRPr lang="es-CO" dirty="0" smtClean="0"/>
          </a:p>
          <a:p>
            <a:endParaRPr lang="es-CO" dirty="0"/>
          </a:p>
        </p:txBody>
      </p:sp>
      <p:sp>
        <p:nvSpPr>
          <p:cNvPr id="3" name="2 Título"/>
          <p:cNvSpPr>
            <a:spLocks noGrp="1"/>
          </p:cNvSpPr>
          <p:nvPr>
            <p:ph type="title"/>
          </p:nvPr>
        </p:nvSpPr>
        <p:spPr/>
        <p:txBody>
          <a:bodyPr/>
          <a:lstStyle/>
          <a:p>
            <a:pPr algn="ctr"/>
            <a:r>
              <a:rPr lang="es-CO" dirty="0" smtClean="0"/>
              <a:t>ESTRÉS LABORAL</a:t>
            </a:r>
            <a:endParaRPr lang="es-CO" dirty="0"/>
          </a:p>
        </p:txBody>
      </p:sp>
      <p:pic>
        <p:nvPicPr>
          <p:cNvPr id="20482" name="Picture 2" descr="http://t3.gstatic.com/images?q=tbn:ANd9GcQkZZf89ZCEkJvZKN4Vgmy2OBtoT8w1chYRju8VHqae53I-GgYw5A"/>
          <p:cNvPicPr>
            <a:picLocks noChangeAspect="1" noChangeArrowheads="1"/>
          </p:cNvPicPr>
          <p:nvPr/>
        </p:nvPicPr>
        <p:blipFill>
          <a:blip r:embed="rId2" cstate="print"/>
          <a:srcRect/>
          <a:stretch>
            <a:fillRect/>
          </a:stretch>
        </p:blipFill>
        <p:spPr bwMode="auto">
          <a:xfrm>
            <a:off x="6444208" y="3522893"/>
            <a:ext cx="2304256" cy="333510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1052736"/>
            <a:ext cx="8229600" cy="4525963"/>
          </a:xfrm>
        </p:spPr>
        <p:txBody>
          <a:bodyPr>
            <a:normAutofit/>
          </a:bodyPr>
          <a:lstStyle/>
          <a:p>
            <a:pPr>
              <a:buNone/>
            </a:pPr>
            <a:r>
              <a:rPr lang="es-ES_tradnl" sz="2400" dirty="0" smtClean="0"/>
              <a:t>   Los sectores más afectados los trabajos manuales especializados, el transporte, la restauración y la metalurgia.</a:t>
            </a:r>
            <a:endParaRPr lang="es-CO" sz="2400" dirty="0" smtClean="0"/>
          </a:p>
          <a:p>
            <a:pPr>
              <a:buNone/>
            </a:pPr>
            <a:r>
              <a:rPr lang="es-ES_tradnl" dirty="0" smtClean="0"/>
              <a:t>  </a:t>
            </a:r>
            <a:endParaRPr lang="es-CO" dirty="0"/>
          </a:p>
        </p:txBody>
      </p:sp>
      <p:pic>
        <p:nvPicPr>
          <p:cNvPr id="19458" name="Picture 2" descr="http://1.bp.blogspot.com/-8CD4o6ZuMNI/T19TXDUFmoI/AAAAAAAAC_g/YRuPwMR-ioM/s1600/stressyenfermedades.jpg"/>
          <p:cNvPicPr>
            <a:picLocks noChangeAspect="1" noChangeArrowheads="1"/>
          </p:cNvPicPr>
          <p:nvPr/>
        </p:nvPicPr>
        <p:blipFill>
          <a:blip r:embed="rId2" cstate="print"/>
          <a:srcRect/>
          <a:stretch>
            <a:fillRect/>
          </a:stretch>
        </p:blipFill>
        <p:spPr bwMode="auto">
          <a:xfrm>
            <a:off x="4499992" y="2708920"/>
            <a:ext cx="3810000" cy="3752851"/>
          </a:xfrm>
          <a:prstGeom prst="rect">
            <a:avLst/>
          </a:prstGeom>
          <a:noFill/>
        </p:spPr>
      </p:pic>
      <p:pic>
        <p:nvPicPr>
          <p:cNvPr id="19460" name="Picture 4" descr="http://evahpsico.files.wordpress.com/2011/05/estres-morado.jpg"/>
          <p:cNvPicPr>
            <a:picLocks noChangeAspect="1" noChangeArrowheads="1"/>
          </p:cNvPicPr>
          <p:nvPr/>
        </p:nvPicPr>
        <p:blipFill>
          <a:blip r:embed="rId3" cstate="print"/>
          <a:srcRect/>
          <a:stretch>
            <a:fillRect/>
          </a:stretch>
        </p:blipFill>
        <p:spPr bwMode="auto">
          <a:xfrm>
            <a:off x="539552" y="2960440"/>
            <a:ext cx="2880320" cy="2880320"/>
          </a:xfrm>
          <a:prstGeom prst="rect">
            <a:avLst/>
          </a:prstGeom>
          <a:noFill/>
        </p:spPr>
      </p:pic>
      <p:sp>
        <p:nvSpPr>
          <p:cNvPr id="6" name="5 Rectángulo"/>
          <p:cNvSpPr/>
          <p:nvPr/>
        </p:nvSpPr>
        <p:spPr>
          <a:xfrm rot="1840341">
            <a:off x="2396706" y="2528783"/>
            <a:ext cx="1523174"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E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28%</a:t>
            </a:r>
            <a:endParaRPr lang="es-E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6 Rectángulo"/>
          <p:cNvSpPr/>
          <p:nvPr/>
        </p:nvSpPr>
        <p:spPr>
          <a:xfrm rot="2064151">
            <a:off x="7219911" y="2194373"/>
            <a:ext cx="1523174"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E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20%</a:t>
            </a:r>
            <a:endParaRPr lang="es-E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1196752"/>
            <a:ext cx="8229600" cy="4525963"/>
          </a:xfrm>
        </p:spPr>
        <p:txBody>
          <a:bodyPr>
            <a:normAutofit/>
          </a:bodyPr>
          <a:lstStyle/>
          <a:p>
            <a:pPr algn="just">
              <a:buNone/>
            </a:pPr>
            <a:r>
              <a:rPr lang="es-ES_tradnl" sz="2000" dirty="0" smtClean="0"/>
              <a:t>   </a:t>
            </a:r>
            <a:r>
              <a:rPr lang="es-ES_tradnl" sz="2400" dirty="0" smtClean="0"/>
              <a:t>Los altos </a:t>
            </a:r>
            <a:r>
              <a:rPr lang="es-ES_tradnl" sz="2400" dirty="0" smtClean="0"/>
              <a:t>costos </a:t>
            </a:r>
            <a:r>
              <a:rPr lang="es-ES_tradnl" sz="2400" dirty="0" smtClean="0"/>
              <a:t>personales y sociales generados por el estrés laboral, han dado lugar a que organizaciones internacionales como la Unión Europea y la OMS insistan cada vez más en la importancia que tienen la prevención y el control del estrés en el ámbito laboral.</a:t>
            </a:r>
            <a:endParaRPr lang="es-CO" sz="2400" dirty="0"/>
          </a:p>
        </p:txBody>
      </p:sp>
      <p:pic>
        <p:nvPicPr>
          <p:cNvPr id="18434" name="Picture 2" descr="http://t1.gstatic.com/images?q=tbn:ANd9GcRs4k3hkYX9L9CfdBdCqcj_lVPCTZ1PDwhXFkCL2R6AFyYDeqAKIg"/>
          <p:cNvPicPr>
            <a:picLocks noChangeAspect="1" noChangeArrowheads="1"/>
          </p:cNvPicPr>
          <p:nvPr/>
        </p:nvPicPr>
        <p:blipFill>
          <a:blip r:embed="rId2" cstate="print"/>
          <a:srcRect/>
          <a:stretch>
            <a:fillRect/>
          </a:stretch>
        </p:blipFill>
        <p:spPr bwMode="auto">
          <a:xfrm>
            <a:off x="5724128" y="3656086"/>
            <a:ext cx="2531156" cy="320191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1772816"/>
            <a:ext cx="8229600" cy="4525963"/>
          </a:xfrm>
        </p:spPr>
        <p:txBody>
          <a:bodyPr>
            <a:normAutofit fontScale="92500" lnSpcReduction="20000"/>
          </a:bodyPr>
          <a:lstStyle/>
          <a:p>
            <a:pPr algn="just"/>
            <a:r>
              <a:rPr lang="es-ES" dirty="0" smtClean="0"/>
              <a:t>El estrés supone una reacción compleja a nivel biológico, psicológico y social. La mayor parte de los cambios biológicos que se producen en el organismo cuando está sometido a una reacción de estrés no son perceptibles para el ser humano y se precisan procedimientos diagnósticos para determinar el nivel de la reacción. Sin embargo, a nivel psicológico muchos síntomas producidos por el estrés pueden ser fácilmente identificados por la persona que está sufriendo dichos cambios. La reacción más frecuente cuando nos encontramos sometidos a una reacción de estrés es la ansiedad.</a:t>
            </a:r>
            <a:endParaRPr lang="es-CO" dirty="0" smtClean="0"/>
          </a:p>
          <a:p>
            <a:endParaRPr lang="es-CO" dirty="0"/>
          </a:p>
        </p:txBody>
      </p:sp>
      <p:sp>
        <p:nvSpPr>
          <p:cNvPr id="3" name="2 Título"/>
          <p:cNvSpPr>
            <a:spLocks noGrp="1"/>
          </p:cNvSpPr>
          <p:nvPr>
            <p:ph type="title"/>
          </p:nvPr>
        </p:nvSpPr>
        <p:spPr/>
        <p:txBody>
          <a:bodyPr>
            <a:normAutofit fontScale="90000"/>
          </a:bodyPr>
          <a:lstStyle/>
          <a:p>
            <a:pPr algn="ctr"/>
            <a:r>
              <a:rPr lang="es-ES" dirty="0" smtClean="0"/>
              <a:t>SÍNTOMAS QUE PUEDE PROVOCAR EL ESTRÉS LABORAL</a:t>
            </a:r>
            <a:endParaRPr lang="es-C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836712"/>
            <a:ext cx="8229600" cy="4525963"/>
          </a:xfrm>
        </p:spPr>
        <p:txBody>
          <a:bodyPr/>
          <a:lstStyle/>
          <a:p>
            <a:r>
              <a:rPr lang="es-ES" dirty="0" smtClean="0"/>
              <a:t>Los </a:t>
            </a:r>
            <a:r>
              <a:rPr lang="es-ES" b="1" dirty="0" smtClean="0"/>
              <a:t>síntomas</a:t>
            </a:r>
            <a:r>
              <a:rPr lang="es-ES" dirty="0" smtClean="0"/>
              <a:t> de ansiedad más frecuentes son:</a:t>
            </a:r>
            <a:endParaRPr lang="es-CO" dirty="0" smtClean="0"/>
          </a:p>
          <a:p>
            <a:r>
              <a:rPr lang="es-ES" b="1" dirty="0" smtClean="0"/>
              <a:t>1. A nivel cognitivo-subjetivo:</a:t>
            </a:r>
            <a:r>
              <a:rPr lang="es-ES" dirty="0" smtClean="0"/>
              <a:t> </a:t>
            </a:r>
            <a:endParaRPr lang="es-CO" dirty="0"/>
          </a:p>
        </p:txBody>
      </p:sp>
      <p:pic>
        <p:nvPicPr>
          <p:cNvPr id="21506" name="Picture 2" descr="http://t3.gstatic.com/images?q=tbn:ANd9GcQaJy7vlLSxaceFZU16MCYH0i_3ionML_AZw2JDg7kjBdVlcxjf"/>
          <p:cNvPicPr>
            <a:picLocks noChangeAspect="1" noChangeArrowheads="1"/>
          </p:cNvPicPr>
          <p:nvPr/>
        </p:nvPicPr>
        <p:blipFill>
          <a:blip r:embed="rId2" cstate="print"/>
          <a:srcRect/>
          <a:stretch>
            <a:fillRect/>
          </a:stretch>
        </p:blipFill>
        <p:spPr bwMode="auto">
          <a:xfrm rot="1205034">
            <a:off x="395536" y="2564904"/>
            <a:ext cx="1907704" cy="1729867"/>
          </a:xfrm>
          <a:prstGeom prst="rect">
            <a:avLst/>
          </a:prstGeom>
          <a:noFill/>
        </p:spPr>
      </p:pic>
      <p:pic>
        <p:nvPicPr>
          <p:cNvPr id="21509" name="Picture 5" descr="C:\Users\JESSICA\Desktop\Imagen1.jpg"/>
          <p:cNvPicPr>
            <a:picLocks noChangeAspect="1" noChangeArrowheads="1"/>
          </p:cNvPicPr>
          <p:nvPr/>
        </p:nvPicPr>
        <p:blipFill>
          <a:blip r:embed="rId3" cstate="print"/>
          <a:srcRect/>
          <a:stretch>
            <a:fillRect/>
          </a:stretch>
        </p:blipFill>
        <p:spPr bwMode="auto">
          <a:xfrm rot="20941865">
            <a:off x="2843808" y="2708920"/>
            <a:ext cx="1440160" cy="1745219"/>
          </a:xfrm>
          <a:prstGeom prst="rect">
            <a:avLst/>
          </a:prstGeom>
          <a:noFill/>
          <a:ln>
            <a:solidFill>
              <a:schemeClr val="bg1"/>
            </a:solidFill>
          </a:ln>
        </p:spPr>
      </p:pic>
      <p:pic>
        <p:nvPicPr>
          <p:cNvPr id="21510" name="Picture 6" descr="C:\Users\JESSICA\Desktop\Imagen1.jpg"/>
          <p:cNvPicPr>
            <a:picLocks noChangeAspect="1" noChangeArrowheads="1"/>
          </p:cNvPicPr>
          <p:nvPr/>
        </p:nvPicPr>
        <p:blipFill>
          <a:blip r:embed="rId4" cstate="print"/>
          <a:srcRect/>
          <a:stretch>
            <a:fillRect/>
          </a:stretch>
        </p:blipFill>
        <p:spPr bwMode="auto">
          <a:xfrm rot="614610">
            <a:off x="4355976" y="2492896"/>
            <a:ext cx="1872208" cy="1872208"/>
          </a:xfrm>
          <a:prstGeom prst="rect">
            <a:avLst/>
          </a:prstGeom>
          <a:noFill/>
        </p:spPr>
      </p:pic>
      <p:pic>
        <p:nvPicPr>
          <p:cNvPr id="21512" name="Picture 8" descr="http://t3.gstatic.com/images?q=tbn:ANd9GcQhADDGEC3Z_cJaILF7hyXPtOGcZA9sVKM2HLq-jiDcZQtMeFqs"/>
          <p:cNvPicPr>
            <a:picLocks noChangeAspect="1" noChangeArrowheads="1"/>
          </p:cNvPicPr>
          <p:nvPr/>
        </p:nvPicPr>
        <p:blipFill>
          <a:blip r:embed="rId5" cstate="print"/>
          <a:srcRect/>
          <a:stretch>
            <a:fillRect/>
          </a:stretch>
        </p:blipFill>
        <p:spPr bwMode="auto">
          <a:xfrm rot="386037">
            <a:off x="6444209" y="2835821"/>
            <a:ext cx="1656184" cy="165618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764704"/>
            <a:ext cx="8229600" cy="4525963"/>
          </a:xfrm>
        </p:spPr>
        <p:txBody>
          <a:bodyPr/>
          <a:lstStyle/>
          <a:p>
            <a:r>
              <a:rPr lang="es-ES" b="1" dirty="0" smtClean="0"/>
              <a:t>2. A nivel fisiológico:</a:t>
            </a:r>
            <a:r>
              <a:rPr lang="es-ES" dirty="0" smtClean="0"/>
              <a:t> </a:t>
            </a:r>
            <a:endParaRPr lang="es-CO" dirty="0" smtClean="0"/>
          </a:p>
          <a:p>
            <a:endParaRPr lang="es-CO" dirty="0"/>
          </a:p>
        </p:txBody>
      </p:sp>
      <p:pic>
        <p:nvPicPr>
          <p:cNvPr id="23554" name="Picture 2" descr="http://t3.gstatic.com/images?q=tbn:ANd9GcSciudn_Y2CnvWUnSa7t_x90vAniizqVIP4sk7UDdbPCdusFljM"/>
          <p:cNvPicPr>
            <a:picLocks noChangeAspect="1" noChangeArrowheads="1"/>
          </p:cNvPicPr>
          <p:nvPr/>
        </p:nvPicPr>
        <p:blipFill>
          <a:blip r:embed="rId2" cstate="print"/>
          <a:srcRect/>
          <a:stretch>
            <a:fillRect/>
          </a:stretch>
        </p:blipFill>
        <p:spPr bwMode="auto">
          <a:xfrm>
            <a:off x="0" y="1484784"/>
            <a:ext cx="2143125" cy="2143125"/>
          </a:xfrm>
          <a:prstGeom prst="rect">
            <a:avLst/>
          </a:prstGeom>
          <a:noFill/>
        </p:spPr>
      </p:pic>
      <p:pic>
        <p:nvPicPr>
          <p:cNvPr id="23556" name="Picture 4" descr="http://t3.gstatic.com/images?q=tbn:ANd9GcT2hEc5jzEqcoGAtQcn9tupKgIcyqN0eF8-mDHMp9YeHUJt1asjBQ"/>
          <p:cNvPicPr>
            <a:picLocks noChangeAspect="1" noChangeArrowheads="1"/>
          </p:cNvPicPr>
          <p:nvPr/>
        </p:nvPicPr>
        <p:blipFill>
          <a:blip r:embed="rId3" cstate="print"/>
          <a:srcRect/>
          <a:stretch>
            <a:fillRect/>
          </a:stretch>
        </p:blipFill>
        <p:spPr bwMode="auto">
          <a:xfrm>
            <a:off x="2411760" y="1556792"/>
            <a:ext cx="2219325" cy="2057401"/>
          </a:xfrm>
          <a:prstGeom prst="rect">
            <a:avLst/>
          </a:prstGeom>
          <a:noFill/>
        </p:spPr>
      </p:pic>
      <p:pic>
        <p:nvPicPr>
          <p:cNvPr id="23558" name="Picture 6" descr="http://t0.gstatic.com/images?q=tbn:ANd9GcQyyLEBGa34GbKs3u2y6r2Z9WPxkKu6q-S1HWDj1lgX7RO_nppG6Q"/>
          <p:cNvPicPr>
            <a:picLocks noChangeAspect="1" noChangeArrowheads="1"/>
          </p:cNvPicPr>
          <p:nvPr/>
        </p:nvPicPr>
        <p:blipFill>
          <a:blip r:embed="rId4" cstate="print"/>
          <a:srcRect/>
          <a:stretch>
            <a:fillRect/>
          </a:stretch>
        </p:blipFill>
        <p:spPr bwMode="auto">
          <a:xfrm>
            <a:off x="5004048" y="1484784"/>
            <a:ext cx="1885950" cy="2419351"/>
          </a:xfrm>
          <a:prstGeom prst="rect">
            <a:avLst/>
          </a:prstGeom>
          <a:noFill/>
        </p:spPr>
      </p:pic>
      <p:pic>
        <p:nvPicPr>
          <p:cNvPr id="23562" name="Picture 10" descr="http://t2.gstatic.com/images?q=tbn:ANd9GcQbq1Ga1Zb4Y8hRrc0Gt4AOPIC60AwrR7jKan0qsWoNpGbwI975gQ"/>
          <p:cNvPicPr>
            <a:picLocks noChangeAspect="1" noChangeArrowheads="1"/>
          </p:cNvPicPr>
          <p:nvPr/>
        </p:nvPicPr>
        <p:blipFill>
          <a:blip r:embed="rId5" cstate="print"/>
          <a:srcRect/>
          <a:stretch>
            <a:fillRect/>
          </a:stretch>
        </p:blipFill>
        <p:spPr bwMode="auto">
          <a:xfrm>
            <a:off x="-1" y="3861048"/>
            <a:ext cx="4443919" cy="1728192"/>
          </a:xfrm>
          <a:prstGeom prst="rect">
            <a:avLst/>
          </a:prstGeom>
          <a:noFill/>
        </p:spPr>
      </p:pic>
      <p:pic>
        <p:nvPicPr>
          <p:cNvPr id="23564" name="Picture 12" descr="http://t0.gstatic.com/images?q=tbn:ANd9GcQh7wJneDDV-mCQ5D6jyBWudBcuJxDN0INfCmpDvFgths8uGfsTkFsPMr5kOQ"/>
          <p:cNvPicPr>
            <a:picLocks noChangeAspect="1" noChangeArrowheads="1"/>
          </p:cNvPicPr>
          <p:nvPr/>
        </p:nvPicPr>
        <p:blipFill>
          <a:blip r:embed="rId6" cstate="print"/>
          <a:srcRect/>
          <a:stretch>
            <a:fillRect/>
          </a:stretch>
        </p:blipFill>
        <p:spPr bwMode="auto">
          <a:xfrm>
            <a:off x="6660232" y="1844824"/>
            <a:ext cx="2483768" cy="1664252"/>
          </a:xfrm>
          <a:prstGeom prst="rect">
            <a:avLst/>
          </a:prstGeom>
          <a:noFill/>
        </p:spPr>
      </p:pic>
      <p:sp>
        <p:nvSpPr>
          <p:cNvPr id="23566" name="AutoShape 14" descr="data:image/jpeg;base64,/9j/4AAQSkZJRgABAQAAAQABAAD/2wBDAAkGBwgHBgkIBwgKCgkLDRYPDQwMDRsUFRAWIB0iIiAdHx8kKDQsJCYxJx8fLT0tMTU3Ojo6Iys/RD84QzQ5Ojf/2wBDAQoKCg0MDRoPDxo3JR8lNzc3Nzc3Nzc3Nzc3Nzc3Nzc3Nzc3Nzc3Nzc3Nzc3Nzc3Nzc3Nzc3Nzc3Nzc3Nzc3Nzf/wAARCACyAG0DASIAAhEBAxEB/8QAGwABAAIDAQEAAAAAAAAAAAAAAAQGAQUHAwL/xAA+EAACAQMCBAMGAwcCBQUAAAABAgMABBEFIRITMUEGUWEUInGBkaEHMrEjQlJicsHRM/AVFiSColNVc9Lh/8QAGgEAAgMBAQAAAAAAAAAAAAAAAAQCAwUBBv/EACgRAAICAQQBAwQDAQAAAAAAAAABAgMRBBIhMQUTQXEUImGBMjOhUf/aAAwDAQACEQMRAD8A7jSlKAFKUoAV8SIsiFJFDKeoI2NfdfLdMmgCJJfQwh1CuVj2ZlX3Vx2z0r50lhIs88aFIppeJARg9ACcdskGozWySSk2lsc8RbmTFuBSdyVU9T36Y9a2VtEIIVjBJ4R1PUnuTUnjBVHc5c+x7UpSolopSlAClKUAKUpQApSlAGKqHivxoulEwaZDBeXCMVmMlwY44T6twkE/yjf0qR441n2C1itI5uVJd8QLhuEhAN8HsT59QAxG4rittb33jLV2tbSUQ2Vvgl8ECOMk8OF65OOnx32qSSS3S6I5be1dlhm/ETV4eG5j15ZJOYRLYssOAP5DygzY271uNL/FFTdo95OPZ+D9qjRhTk7AqexGN+xBBABBzEi/CTS57QOuq6isxH5iUZSR3K4/QitVP+EmqwRO9vq1rcOASI2hMXF6cXERUVbVIk6rEdt07VLLU1kawuYpxGQHMbZwSAR9jUyuH+FrnXPDGuWttqt+8Mdt/rWTMWWWJs5KHPCQuzbDOxG2SD29SCoIOR511/g4mZpSlcOilKUAKUpQArB3FZoaAOM/izDae24a+kuLtFZ5VyMqCAEjGNlQDjJzufd3331/4UzoI9UtCp5gkjnBPcMCuPlwZ/7qsf4g6XbQa3PM9qFhmtllflRAc3gcll9WYlAe+DVf/DzT7qLVNRurhAgA5ThT7plLcTKPPhGB8yKL0vQYUN+sjotpeSkra2tuJGQZkd2KqgOcb4OT6VJt/wDiHOma9e1EBUcCwhuJD3yx6/QVrrC1uru4kWzThWNxzHdiqZ4QdwPznBG33FQzdawl1qdjd2RtrYcPs93IMI2H/abcRPCEIYb9j06BOMJOPQ5KcVLs+9S0T2+/0wtcSMsb8MVww4mCsPfjfbBDAAZO/vH0q+RKEjVQSQBjJrmmmTahZaUl3q0kKalDqESPFbMrQcjnKuSyqACFJO5z7vTciujG6gSVYXmjEjHAQsMk0xDKWGLTw3lEilKVYQFKUoAUpSgBWGOFJ8qzWD0oAoPiV59TiUmXl3KkiAPGpiDnoD+92BBzjIBx0FVn8N7qM6NPYM+bq1uJOcCQSeJic+u/EM+lWrX4IrGS3W8jKxJOGinbPLYdFBbfhYZ74yQMddtZp/hzTbDVpNStUljlm4uNVk/ZniIJPD8Rmk5Te1wl+huMFlTh+zee0zwwCKKSSNHyzmIb5O3Ubj8vbHX4VHdxJqEE6810gyczOzZJXhx72exb7VuXm5XBFbRcyRlLBQeEADuT9PM/Q1BuoJJjx3EkNkAPe5Z42PruAB9DUG2+icUl2QhZWEkBgvIJJo2GOESsEX4LnAxtjvt1qfbj2cR24nkkgkdXjkdsuuJFBBPU9RgnfbcmvKKyFwitaX8UyKcOzIGP/iQB9KmpZrDGXyZZQAckbYB4sKO3T4/aiOc8hJLHBZBWa+IZVmjWSNgyMAVI7g190+IilKUAKUpQAoag6tq1hpFuJ9Ruo4IzsvEd2PkB1J9BVbf8QtPLyC307U7iOP8ANJHEgGPPDMD9qrndCH8ngnGuc/4otl1bQ3dvJb3MSSwyKVeNxkMD1BFVC+s4NLv/AGSDiWJ0V4+Jy3mCMk9sf7xWdQ8eLDHFJbadMYn2LXDCM5wTjG57Hrj0zUD2+XxBKbu6tFhg5YjReIksc54ugx6Gl7LqrFiLyxiumyDy1wT4muGlSKGYRcSkOxXPujy8jk/c+VeUsOnLNyhbvql4N+GQB+H1OfdX47fOo62VxIVjinZxxA4kGWA7gMCMbZ3OetS7pxHG8UfDp1on+o44Q3rgDO/qdu+9VJlrXPBO0/nxycuaGyh4l4uXA5LfMYH1rYVSv+ZbS0mMWn2xigY5eYLxPIfM5IJ+Oc/Gtnp2vzXQYRxwyqrAGRJNiNj5A59COoIrisi+mdcJLtFm0iYLLc2pP5G5idfyt1++fhkVtB0qv3KTYjuLMqLqHJj4iQrg9VPodvgQD2ra6bfRahapPCGAJKsjjDIw2Kt6g07VPKwJWQw8kulKVaVioerahBpdhNeXJPLiXOB1Y9gPUnAqZXPPxMvme9tbAE8uNOcwB6sSQPoA31qnUW+lW5FtNfqTUTVwyyatcyanqAWSdyVQHcRr/Cvp+tJLUR3cU8C434ZAOhBrwsbuNUit4Y3d8DiIGwz1NbLtXlbJzlJtnpK4RUUkfE8ZkjwpAcEMjHcBhuM/Op1leJdo23BLHtLGTuh/wex8qiDevGaDmOk0bmKeP8ki/oR3HpVum1HpPD6K76fUWV2W7TYQsXM6s/2qq+N42lW2vcqIjKYlHCMv7pPGT3HukD0NbDT9ZmtozHd2zSb7PbkfoxGPqag63I2sPbIUMFrBluBmBdmxgZxsMDPc9afs1NTreGJQos9RcGhsFWMS8UYHNjZkYjuPL/fatxoKiERIBgyWys3xB3+7GvK5SJHg4gBHGrn7AY+5rGnzvxx3LDCRqx4R15ewz8uppPTSbsQ3fFKDLnYXPGoic+8B7ue9erSrp07Xo2ibHtI7FenH8R39B6CtOpwQ6nfqCDW0s7kXCGOUAsBg56MK2ITw8mXOKaLGDms1r9BcvpFuGYs0YMTMerFCVJ+1bCn08oQfB43dzFaW0lxcOEiiUs7HsBXHNW1CXWdVlu3HAZmARCfyqBgD+59Sa6d4xsLnUtBmt7RwsnErkM2AwByQT/vpVCs/D4ubGFuN47mUBgGGQM9AR/8AtZ2vVk2oLrsf0WyOZPs97W3S3iCIP6m/iNYvZOVaTSb5CHGPOoki3mhzCDUkIgJ4VlXdPTB/sd697ySKXT7giRSpibcHptWDKEoy+42ozjKP2mNOmnnjDyIqR9Ewck486lkOIjKY5TGucyCMlRjrk9BitZo8yLaycbgcLcRz2BFWLwhdyXa36cJ5KupjyO5ByPsD86tppVljiyq211wUkQKV4WbqLeOMkLIiBWRjhlI2O1ezMVGeVOw65WB2H1Aql1Ty1gtVkcZyarXpDmCJT1JZx/Lt/f8ASvi21qOyuhLcK4twnKHCMlBkYJ+ldB0vw/p1xpsT39tFcSS4l4m34cjYA+WPvmqP+IFjoOlTN7BMonk/1bJG4gvU8X8h9Pt56kdHOmKm2JQueqsdUIttmzsLywmx7FeRNGRnklht8Adx8OlbXTZBNeBLb9tIn7qHIH9R/d69/vXP4fDbWqxXerzrY2TYbjlZSzjGfcUElj8q7DY6np7aLDqMbR21k8YkBkwgRfXsKdphv5fApcpwjlLOeM/kladbC0tEhyGIJZiBgFmJYn6k1JrVaF4g0/XkuH06RnWCXlsSuMnGcj09fStpmn4tNcCNkJVycZrDNZ4jk4NImRWIaYrECP5jg/bNaXTYg8/FjZKneKmP/Qp+7zmY+uEP+ah20/IjEcUTTXMg4hGuwC5wCx7DPz64BwaUu5ngYpWIZPDxfdm10SZY0LSTfsgAM8IP5mPkAM7+ornHLHQFgp24c7V06WzvLkTG6WzxNCYTHwu3Ap6gNkbnbfA6Cq6fBF3/AO5QAf8Awn/7UlqapTa2jdFkY53Fbt7eW5mSGFeKRzgeQ9T6V0fRNPi0nTli5isx9+V+zH/Hb5VB0fw1aaQfabmY3M4XHGw4UXv7q/Trk1Ju7pp2wMiMdBnr6mpU1KtZfZyyx2PC6MX18WyUl5MY6tw5J/So0c4yBBfIJO3FEc/QODXpBLbM7I8q8wDbBzj4gb0599ahmey50a7iSKYlcf04Jq3JW17G00Ym+s57Cad5AhPHLBmLPESSuQxIO/Yiqd4+8O2ttHp+n6BpDNdTSNJI8Sl3YAY95jnqTnc9qvmlQNPZC7aYBruJGBh2CrjIwe5361SPHlzqXh94za+KLt5ZjlbV0QsFz14gBgD1FMWf1fcX+KlZ9WlVLD/484fzhFY13wprem6SuqavIrBGWIRmQu0a9Bv0AzgYFR7Gy8Q+I7e2srWK5uLSBeGMH3IUHqehP1NX3wxrekzeHY4/E2tWt3PMwlkiunU8GCCq49MA/Grnp11aXlqk2nyxyW52RovynG21QjRGbypcf6ad/mdRp4uFlSck3h4wv0VrwD4UvvDguXvLuKT2gLmGNThGHfiJ36+VXGgrNNwgoLCPNajUWam122Plla8TSE39nF+7yZG+fEg/vXzZS2yIRnhkcji4+p8q22r6ZHqMaftGimjOY5FGceYI7g9x+hGa0cmjapGThLe4UfvRuUJ/7SMf+VL2wluyiyqcduGbEzRAZMiY/qFeMt9DHnB4z6Db61GGkagQvDDGpI3EkuMfQGqj4vjvbO/9iupQ0JjV1EalVbOcg5O+CD/il7HKuO6SL69s5bUzYat4lh4ikBE8g/dU+4p9T3+X2qBaGa8i517I0gfpGdkA/p6H51oR0A7CrJZ49khx/wCmv6Vk6jUTkuDRppij6EEKqFEMYUdFCDH0qRbzz2xPJuJVDdVLcS/Rs4+VedKWjZOLymMSrjLtFt8IXCyaStqOtqeXg/w9V+xx8q8NX8EaLq93Ld3cdx7RJ+aRJ2+wJIH0rV+Gbn2bXYo84W7Qxn1ZQWX7cf1q89RXpNJNX0JyWTDtlZpL26pOPwcD8baXY6Jr0mn6e8nLWJSxlYMQxyfLpjFb3T/xHn07T7eytNIt1ihQImZm3x36V1iextLgMLi3ilDDBDoDn61q5PCHhyQYOi2Q/ohC/pUvp5xbcHg1l5nTXUwr1dbk4++f99j58Fate63oq6hfxRRGWRhGsYOOAbb5PmDW+qPYWVvp1nFaWcYjgiGEQdhUimoppJMwLpQnZKUFhZ4X4FKUrpUYrn/4kQvJqOnEISDFIMqM5OV2/wB+ddBqqeN/Ds+sxRXNoc3FuGAiOwcHBOD2Owx2pbVQc6nFF2nmoWps53LaOgbIyFAyflvW10icy2/Lb80e3y7VpZeJZXSRCkiHhdGGCpA3BFelpcNazCRRnbBBPUV52yOeDehLDyWSlQ4dTt5NmJjP83T61LV1cZVgfgaWaa7GE0+j2sWKavprDqLpR9Qw/vXRhXNtIDzeJdLA2hSdyRjdiInx8h1+ldJFeh8UsUv5MPyTzavgzSlK0zPFKUoAUpSgBWCMis0oAqvi7wqurj2uyKRX6jBLbLMPJsd/I9q53cQXGl3aJfW7QyqdklGA3wPQj4V22vmaKOaMxyxo6HqrqCD8qSv0ULXlcMao1cquHyjkcdzpzL70SJ6GPNSbSezkl5diUeX+CJCW+gGa6MdF0wuHOnWhYdDyV/xUyCCK3TggiSNf4UUAfak14nnmQ2/JvHESs+GdFuIbz2+8HK4UKxQbE74yzeR22Hqc+QtQpStSmmNMNkTOttlbLdIUpSrSsUpSgBSlKAFKUoAwazSlAClKUAKUpQApSlAClKUA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O"/>
          </a:p>
        </p:txBody>
      </p:sp>
      <p:sp>
        <p:nvSpPr>
          <p:cNvPr id="23568" name="AutoShape 16" descr="data:image/jpeg;base64,/9j/4AAQSkZJRgABAQAAAQABAAD/2wBDAAkGBwgHBgkIBwgKCgkLDRYPDQwMDRsUFRAWIB0iIiAdHx8kKDQsJCYxJx8fLT0tMTU3Ojo6Iys/RD84QzQ5Ojf/2wBDAQoKCg0MDRoPDxo3JR8lNzc3Nzc3Nzc3Nzc3Nzc3Nzc3Nzc3Nzc3Nzc3Nzc3Nzc3Nzc3Nzc3Nzc3Nzc3Nzc3Nzf/wAARCACyAG0DASIAAhEBAxEB/8QAGwABAAIDAQEAAAAAAAAAAAAAAAQGAQUHAwL/xAA+EAACAQMCBAMGAwcCBQUAAAABAgMABBEFIRITMUEGUWEUInGBkaEHMrEjQlJicsHRM/AVFiSColNVc9Lh/8QAGgEAAgMBAQAAAAAAAAAAAAAAAAQCAwUBBv/EACgRAAICAQQBAwQDAQAAAAAAAAABAgMRBBIhMQUTQXEUImGBMjOhUf/aAAwDAQACEQMRAD8A7jSlKAFKUoAV8SIsiFJFDKeoI2NfdfLdMmgCJJfQwh1CuVj2ZlX3Vx2z0r50lhIs88aFIppeJARg9ACcdskGozWySSk2lsc8RbmTFuBSdyVU9T36Y9a2VtEIIVjBJ4R1PUnuTUnjBVHc5c+x7UpSolopSlAClKUAKUpQApSlAGKqHivxoulEwaZDBeXCMVmMlwY44T6twkE/yjf0qR441n2C1itI5uVJd8QLhuEhAN8HsT59QAxG4rittb33jLV2tbSUQ2Vvgl8ECOMk8OF65OOnx32qSSS3S6I5be1dlhm/ETV4eG5j15ZJOYRLYssOAP5DygzY271uNL/FFTdo95OPZ+D9qjRhTk7AqexGN+xBBABBzEi/CTS57QOuq6isxH5iUZSR3K4/QitVP+EmqwRO9vq1rcOASI2hMXF6cXERUVbVIk6rEdt07VLLU1kawuYpxGQHMbZwSAR9jUyuH+FrnXPDGuWttqt+8Mdt/rWTMWWWJs5KHPCQuzbDOxG2SD29SCoIOR511/g4mZpSlcOilKUAKUpQArB3FZoaAOM/izDae24a+kuLtFZ5VyMqCAEjGNlQDjJzufd3331/4UzoI9UtCp5gkjnBPcMCuPlwZ/7qsf4g6XbQa3PM9qFhmtllflRAc3gcll9WYlAe+DVf/DzT7qLVNRurhAgA5ThT7plLcTKPPhGB8yKL0vQYUN+sjotpeSkra2tuJGQZkd2KqgOcb4OT6VJt/wDiHOma9e1EBUcCwhuJD3yx6/QVrrC1uru4kWzThWNxzHdiqZ4QdwPznBG33FQzdawl1qdjd2RtrYcPs93IMI2H/abcRPCEIYb9j06BOMJOPQ5KcVLs+9S0T2+/0wtcSMsb8MVww4mCsPfjfbBDAAZO/vH0q+RKEjVQSQBjJrmmmTahZaUl3q0kKalDqESPFbMrQcjnKuSyqACFJO5z7vTciujG6gSVYXmjEjHAQsMk0xDKWGLTw3lEilKVYQFKUoAUpSgBWGOFJ8qzWD0oAoPiV59TiUmXl3KkiAPGpiDnoD+92BBzjIBx0FVn8N7qM6NPYM+bq1uJOcCQSeJic+u/EM+lWrX4IrGS3W8jKxJOGinbPLYdFBbfhYZ74yQMddtZp/hzTbDVpNStUljlm4uNVk/ZniIJPD8Rmk5Te1wl+huMFlTh+zee0zwwCKKSSNHyzmIb5O3Ubj8vbHX4VHdxJqEE6810gyczOzZJXhx72exb7VuXm5XBFbRcyRlLBQeEADuT9PM/Q1BuoJJjx3EkNkAPe5Z42PruAB9DUG2+icUl2QhZWEkBgvIJJo2GOESsEX4LnAxtjvt1qfbj2cR24nkkgkdXjkdsuuJFBBPU9RgnfbcmvKKyFwitaX8UyKcOzIGP/iQB9KmpZrDGXyZZQAckbYB4sKO3T4/aiOc8hJLHBZBWa+IZVmjWSNgyMAVI7g190+IilKUAKUpQAoag6tq1hpFuJ9Ruo4IzsvEd2PkB1J9BVbf8QtPLyC307U7iOP8ANJHEgGPPDMD9qrndCH8ngnGuc/4otl1bQ3dvJb3MSSwyKVeNxkMD1BFVC+s4NLv/AGSDiWJ0V4+Jy3mCMk9sf7xWdQ8eLDHFJbadMYn2LXDCM5wTjG57Hrj0zUD2+XxBKbu6tFhg5YjReIksc54ugx6Gl7LqrFiLyxiumyDy1wT4muGlSKGYRcSkOxXPujy8jk/c+VeUsOnLNyhbvql4N+GQB+H1OfdX47fOo62VxIVjinZxxA4kGWA7gMCMbZ3OetS7pxHG8UfDp1on+o44Q3rgDO/qdu+9VJlrXPBO0/nxycuaGyh4l4uXA5LfMYH1rYVSv+ZbS0mMWn2xigY5eYLxPIfM5IJ+Oc/Gtnp2vzXQYRxwyqrAGRJNiNj5A59COoIrisi+mdcJLtFm0iYLLc2pP5G5idfyt1++fhkVtB0qv3KTYjuLMqLqHJj4iQrg9VPodvgQD2ra6bfRahapPCGAJKsjjDIw2Kt6g07VPKwJWQw8kulKVaVioerahBpdhNeXJPLiXOB1Y9gPUnAqZXPPxMvme9tbAE8uNOcwB6sSQPoA31qnUW+lW5FtNfqTUTVwyyatcyanqAWSdyVQHcRr/Cvp+tJLUR3cU8C434ZAOhBrwsbuNUit4Y3d8DiIGwz1NbLtXlbJzlJtnpK4RUUkfE8ZkjwpAcEMjHcBhuM/Op1leJdo23BLHtLGTuh/wex8qiDevGaDmOk0bmKeP8ki/oR3HpVum1HpPD6K76fUWV2W7TYQsXM6s/2qq+N42lW2vcqIjKYlHCMv7pPGT3HukD0NbDT9ZmtozHd2zSb7PbkfoxGPqag63I2sPbIUMFrBluBmBdmxgZxsMDPc9afs1NTreGJQos9RcGhsFWMS8UYHNjZkYjuPL/fatxoKiERIBgyWys3xB3+7GvK5SJHg4gBHGrn7AY+5rGnzvxx3LDCRqx4R15ewz8uppPTSbsQ3fFKDLnYXPGoic+8B7ue9erSrp07Xo2ibHtI7FenH8R39B6CtOpwQ6nfqCDW0s7kXCGOUAsBg56MK2ITw8mXOKaLGDms1r9BcvpFuGYs0YMTMerFCVJ+1bCn08oQfB43dzFaW0lxcOEiiUs7HsBXHNW1CXWdVlu3HAZmARCfyqBgD+59Sa6d4xsLnUtBmt7RwsnErkM2AwByQT/vpVCs/D4ubGFuN47mUBgGGQM9AR/8AtZ2vVk2oLrsf0WyOZPs97W3S3iCIP6m/iNYvZOVaTSb5CHGPOoki3mhzCDUkIgJ4VlXdPTB/sd697ySKXT7giRSpibcHptWDKEoy+42ozjKP2mNOmnnjDyIqR9Ewck486lkOIjKY5TGucyCMlRjrk9BitZo8yLaycbgcLcRz2BFWLwhdyXa36cJ5KupjyO5ByPsD86tppVljiyq211wUkQKV4WbqLeOMkLIiBWRjhlI2O1ezMVGeVOw65WB2H1Aql1Ty1gtVkcZyarXpDmCJT1JZx/Lt/f8ASvi21qOyuhLcK4twnKHCMlBkYJ+ldB0vw/p1xpsT39tFcSS4l4m34cjYA+WPvmqP+IFjoOlTN7BMonk/1bJG4gvU8X8h9Pt56kdHOmKm2JQueqsdUIttmzsLywmx7FeRNGRnklht8Adx8OlbXTZBNeBLb9tIn7qHIH9R/d69/vXP4fDbWqxXerzrY2TYbjlZSzjGfcUElj8q7DY6np7aLDqMbR21k8YkBkwgRfXsKdphv5fApcpwjlLOeM/kladbC0tEhyGIJZiBgFmJYn6k1JrVaF4g0/XkuH06RnWCXlsSuMnGcj09fStpmn4tNcCNkJVycZrDNZ4jk4NImRWIaYrECP5jg/bNaXTYg8/FjZKneKmP/Qp+7zmY+uEP+ah20/IjEcUTTXMg4hGuwC5wCx7DPz64BwaUu5ngYpWIZPDxfdm10SZY0LSTfsgAM8IP5mPkAM7+ornHLHQFgp24c7V06WzvLkTG6WzxNCYTHwu3Ap6gNkbnbfA6Cq6fBF3/AO5QAf8Awn/7UlqapTa2jdFkY53Fbt7eW5mSGFeKRzgeQ9T6V0fRNPi0nTli5isx9+V+zH/Hb5VB0fw1aaQfabmY3M4XHGw4UXv7q/Trk1Ju7pp2wMiMdBnr6mpU1KtZfZyyx2PC6MX18WyUl5MY6tw5J/So0c4yBBfIJO3FEc/QODXpBLbM7I8q8wDbBzj4gb0599ahmey50a7iSKYlcf04Jq3JW17G00Ym+s57Cad5AhPHLBmLPESSuQxIO/Yiqd4+8O2ttHp+n6BpDNdTSNJI8Sl3YAY95jnqTnc9qvmlQNPZC7aYBruJGBh2CrjIwe5361SPHlzqXh94za+KLt5ZjlbV0QsFz14gBgD1FMWf1fcX+KlZ9WlVLD/484fzhFY13wprem6SuqavIrBGWIRmQu0a9Bv0AzgYFR7Gy8Q+I7e2srWK5uLSBeGMH3IUHqehP1NX3wxrekzeHY4/E2tWt3PMwlkiunU8GCCq49MA/Grnp11aXlqk2nyxyW52RovynG21QjRGbypcf6ad/mdRp4uFlSck3h4wv0VrwD4UvvDguXvLuKT2gLmGNThGHfiJ36+VXGgrNNwgoLCPNajUWam122Plla8TSE39nF+7yZG+fEg/vXzZS2yIRnhkcji4+p8q22r6ZHqMaftGimjOY5FGceYI7g9x+hGa0cmjapGThLe4UfvRuUJ/7SMf+VL2wluyiyqcduGbEzRAZMiY/qFeMt9DHnB4z6Db61GGkagQvDDGpI3EkuMfQGqj4vjvbO/9iupQ0JjV1EalVbOcg5O+CD/il7HKuO6SL69s5bUzYat4lh4ikBE8g/dU+4p9T3+X2qBaGa8i517I0gfpGdkA/p6H51oR0A7CrJZ49khx/wCmv6Vk6jUTkuDRppij6EEKqFEMYUdFCDH0qRbzz2xPJuJVDdVLcS/Rs4+VedKWjZOLymMSrjLtFt8IXCyaStqOtqeXg/w9V+xx8q8NX8EaLq93Ld3cdx7RJ+aRJ2+wJIH0rV+Gbn2bXYo84W7Qxn1ZQWX7cf1q89RXpNJNX0JyWTDtlZpL26pOPwcD8baXY6Jr0mn6e8nLWJSxlYMQxyfLpjFb3T/xHn07T7eytNIt1ihQImZm3x36V1iextLgMLi3ilDDBDoDn61q5PCHhyQYOi2Q/ohC/pUvp5xbcHg1l5nTXUwr1dbk4++f99j58Fate63oq6hfxRRGWRhGsYOOAbb5PmDW+qPYWVvp1nFaWcYjgiGEQdhUimoppJMwLpQnZKUFhZ4X4FKUrpUYrn/4kQvJqOnEISDFIMqM5OV2/wB+ddBqqeN/Ds+sxRXNoc3FuGAiOwcHBOD2Owx2pbVQc6nFF2nmoWps53LaOgbIyFAyflvW10icy2/Lb80e3y7VpZeJZXSRCkiHhdGGCpA3BFelpcNazCRRnbBBPUV52yOeDehLDyWSlQ4dTt5NmJjP83T61LV1cZVgfgaWaa7GE0+j2sWKavprDqLpR9Qw/vXRhXNtIDzeJdLA2hSdyRjdiInx8h1+ldJFeh8UsUv5MPyTzavgzSlK0zPFKUoAUpSgBWCMis0oAqvi7wqurj2uyKRX6jBLbLMPJsd/I9q53cQXGl3aJfW7QyqdklGA3wPQj4V22vmaKOaMxyxo6HqrqCD8qSv0ULXlcMao1cquHyjkcdzpzL70SJ6GPNSbSezkl5diUeX+CJCW+gGa6MdF0wuHOnWhYdDyV/xUyCCK3TggiSNf4UUAfak14nnmQ2/JvHESs+GdFuIbz2+8HK4UKxQbE74yzeR22Hqc+QtQpStSmmNMNkTOttlbLdIUpSrSsUpSgBSlKAFKUoAwazSlAClKUAKUpQApSlAClKUA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O"/>
          </a:p>
        </p:txBody>
      </p:sp>
      <p:pic>
        <p:nvPicPr>
          <p:cNvPr id="12" name="11 Imagen" descr="descarga.jpg"/>
          <p:cNvPicPr>
            <a:picLocks noChangeAspect="1"/>
          </p:cNvPicPr>
          <p:nvPr/>
        </p:nvPicPr>
        <p:blipFill>
          <a:blip r:embed="rId7" cstate="print"/>
          <a:stretch>
            <a:fillRect/>
          </a:stretch>
        </p:blipFill>
        <p:spPr>
          <a:xfrm>
            <a:off x="4283968" y="3789040"/>
            <a:ext cx="1543318" cy="252028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198</TotalTime>
  <Words>438</Words>
  <Application>Microsoft Office PowerPoint</Application>
  <PresentationFormat>Presentación en pantalla (4:3)</PresentationFormat>
  <Paragraphs>63</Paragraphs>
  <Slides>24</Slides>
  <Notes>1</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Concurrencia</vt:lpstr>
      <vt:lpstr>ESTRÉS LABORAL</vt:lpstr>
      <vt:lpstr>TRABAJO, CONDICIONES LABORALES Y SALUD DEL TRABAJADOR</vt:lpstr>
      <vt:lpstr>¿QUÉ ES EL ESTRÉS?</vt:lpstr>
      <vt:lpstr>ESTRÉS LABORAL</vt:lpstr>
      <vt:lpstr>Presentación de PowerPoint</vt:lpstr>
      <vt:lpstr>Presentación de PowerPoint</vt:lpstr>
      <vt:lpstr>SÍNTOMAS QUE PUEDE PROVOCAR EL ESTRÉS LABORAL</vt:lpstr>
      <vt:lpstr>Presentación de PowerPoint</vt:lpstr>
      <vt:lpstr>Presentación de PowerPoint</vt:lpstr>
      <vt:lpstr>Presentación de PowerPoint</vt:lpstr>
      <vt:lpstr>Presentación de PowerPoint</vt:lpstr>
      <vt:lpstr>CONSECUENCIAS DEL ESTRÉS LABORAL</vt:lpstr>
      <vt:lpstr>Presentación de PowerPoint</vt:lpstr>
      <vt:lpstr>Presentación de PowerPoint</vt:lpstr>
      <vt:lpstr>FACTORES PSICOSOCIALES QUE INCIDEN EN EL ESTRÉS LABORAL</vt:lpstr>
      <vt:lpstr>Presentación de PowerPoint</vt:lpstr>
      <vt:lpstr>CASOS</vt:lpstr>
      <vt:lpstr>AGORAFOBIA</vt:lpstr>
      <vt:lpstr>FOBIA SOCIAL</vt:lpstr>
      <vt:lpstr>TRASTORNO OBSESIVO COMPULSIVO</vt:lpstr>
      <vt:lpstr>TRASTORNO POR ESTRÉS POSTRAUMATICO</vt:lpstr>
      <vt:lpstr>EL CONTROL DEL ESTRÉS LABORAL. INTERVENCIÓN CENTRADA EN EL INDIVIDUO</vt:lpstr>
      <vt:lpstr>Presentación de PowerPoint</vt:lpstr>
      <vt:lpstr>NORMAS BÁSICAS PARA LA PREVENCIÓN DE PROBLEMAS DE ANSIEDAD Y ESTRÉS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ESTRÉS LABORAL</dc:title>
  <dc:creator>JESSICA</dc:creator>
  <cp:lastModifiedBy>MAGDA</cp:lastModifiedBy>
  <cp:revision>18</cp:revision>
  <dcterms:created xsi:type="dcterms:W3CDTF">2012-04-26T18:19:51Z</dcterms:created>
  <dcterms:modified xsi:type="dcterms:W3CDTF">2012-10-03T16:08:00Z</dcterms:modified>
</cp:coreProperties>
</file>