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67" r:id="rId4"/>
    <p:sldId id="268" r:id="rId5"/>
    <p:sldId id="266" r:id="rId6"/>
    <p:sldId id="258" r:id="rId7"/>
    <p:sldId id="264" r:id="rId8"/>
    <p:sldId id="259" r:id="rId9"/>
    <p:sldId id="265" r:id="rId10"/>
    <p:sldId id="262" r:id="rId11"/>
    <p:sldId id="269" r:id="rId12"/>
    <p:sldId id="270" r:id="rId13"/>
    <p:sldId id="271" r:id="rId14"/>
    <p:sldId id="272" r:id="rId15"/>
    <p:sldId id="273" r:id="rId1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062"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17" name="16 Marcador de pie de página"/>
          <p:cNvSpPr>
            <a:spLocks noGrp="1"/>
          </p:cNvSpPr>
          <p:nvPr>
            <p:ph type="ftr" sz="quarter" idx="11"/>
          </p:nvPr>
        </p:nvSpPr>
        <p:spPr/>
        <p:txBody>
          <a:bodyPr/>
          <a:lstStyle>
            <a:extLst/>
          </a:lstStyle>
          <a:p>
            <a:endParaRPr lang="es-AR"/>
          </a:p>
        </p:txBody>
      </p:sp>
      <p:sp>
        <p:nvSpPr>
          <p:cNvPr id="29" name="28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998AF4C-4B97-4DD6-89F3-86D612CD6439}" type="datetimeFigureOut">
              <a:rPr lang="es-AR" smtClean="0"/>
              <a:pPr/>
              <a:t>28/11/2012</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8894B2C0-6CEE-4E2B-94F3-D5347D4E4F13}"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6998AF4C-4B97-4DD6-89F3-86D612CD6439}" type="datetimeFigureOut">
              <a:rPr lang="es-AR" smtClean="0"/>
              <a:pPr/>
              <a:t>28/11/2012</a:t>
            </a:fld>
            <a:endParaRPr lang="es-AR"/>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AR"/>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8894B2C0-6CEE-4E2B-94F3-D5347D4E4F13}"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998AF4C-4B97-4DD6-89F3-86D612CD6439}" type="datetimeFigureOut">
              <a:rPr lang="es-AR" smtClean="0"/>
              <a:pPr/>
              <a:t>28/11/2012</a:t>
            </a:fld>
            <a:endParaRPr lang="es-AR"/>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AR"/>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894B2C0-6CEE-4E2B-94F3-D5347D4E4F13}"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3.bp.blogspot.com/_S8fB7pzLQ-4/SCxVU1bp-cI/AAAAAAAAAAc/qnNSkSHPWdY/s1600-h/s2.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42984"/>
            <a:ext cx="7772400" cy="1143008"/>
          </a:xfrm>
        </p:spPr>
        <p:txBody>
          <a:bodyPr/>
          <a:lstStyle/>
          <a:p>
            <a:pPr algn="ctr"/>
            <a:r>
              <a:rPr lang="es-AR" sz="8800" dirty="0" smtClean="0">
                <a:latin typeface="+mn-lt"/>
                <a:cs typeface="Arial" pitchFamily="34" charset="0"/>
              </a:rPr>
              <a:t>ARP</a:t>
            </a:r>
            <a:endParaRPr lang="es-AR" sz="8800" dirty="0">
              <a:latin typeface="+mn-lt"/>
              <a:cs typeface="Arial" pitchFamily="34" charset="0"/>
            </a:endParaRPr>
          </a:p>
        </p:txBody>
      </p:sp>
      <p:sp>
        <p:nvSpPr>
          <p:cNvPr id="3" name="2 Subtítulo"/>
          <p:cNvSpPr>
            <a:spLocks noGrp="1"/>
          </p:cNvSpPr>
          <p:nvPr>
            <p:ph type="subTitle" idx="1"/>
          </p:nvPr>
        </p:nvSpPr>
        <p:spPr>
          <a:xfrm>
            <a:off x="611560" y="2420888"/>
            <a:ext cx="8001056" cy="2424114"/>
          </a:xfrm>
        </p:spPr>
        <p:txBody>
          <a:bodyPr>
            <a:normAutofit/>
          </a:bodyPr>
          <a:lstStyle/>
          <a:p>
            <a:pPr algn="ctr"/>
            <a:r>
              <a:rPr lang="es-AR" sz="4000" b="1" dirty="0" smtClean="0">
                <a:solidFill>
                  <a:schemeClr val="tx1"/>
                </a:solidFill>
                <a:cs typeface="Arial" pitchFamily="34" charset="0"/>
              </a:rPr>
              <a:t>ASEGURADORA DE RIESGOS PROFESIONALES </a:t>
            </a:r>
            <a:endParaRPr lang="es-AR" sz="4000" b="1" dirty="0">
              <a:solidFill>
                <a:schemeClr val="tx1"/>
              </a:solidFill>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836712"/>
            <a:ext cx="7311756" cy="4801314"/>
          </a:xfrm>
          <a:prstGeom prst="rect">
            <a:avLst/>
          </a:prstGeom>
        </p:spPr>
        <p:txBody>
          <a:bodyPr wrap="square">
            <a:spAutoFit/>
          </a:bodyPr>
          <a:lstStyle/>
          <a:p>
            <a:pPr algn="ctr"/>
            <a:r>
              <a:rPr lang="es-AR" sz="3400" dirty="0" smtClean="0">
                <a:cs typeface="Arial" pitchFamily="34" charset="0"/>
              </a:rPr>
              <a:t>La afiliación al sistema general de riesgos profesionales es de obligatorio cumplimiento por parte  de todas las empresas que funcionen en el territorio nacional, al igual que para todos los trabajadores, contratistas y subcontratistas de los sectores publico, oficial, semioficial en todos sus ordenes del sector privado en general.</a:t>
            </a:r>
            <a:endParaRPr lang="es-AR" sz="3400" dirty="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Título"/>
          <p:cNvSpPr>
            <a:spLocks noGrp="1"/>
          </p:cNvSpPr>
          <p:nvPr>
            <p:ph type="title"/>
          </p:nvPr>
        </p:nvSpPr>
        <p:spPr>
          <a:xfrm>
            <a:off x="899592" y="692696"/>
            <a:ext cx="7772400" cy="1059548"/>
          </a:xfrm>
        </p:spPr>
        <p:txBody>
          <a:bodyPr/>
          <a:lstStyle/>
          <a:p>
            <a:pPr algn="ctr"/>
            <a:r>
              <a:rPr lang="es-AR" sz="4400" b="1" dirty="0" smtClean="0">
                <a:solidFill>
                  <a:srgbClr val="00B0F0"/>
                </a:solidFill>
                <a:latin typeface="+mn-lt"/>
                <a:cs typeface="Arial" pitchFamily="34" charset="0"/>
              </a:rPr>
              <a:t>Funciones a cumplir por la  A.R.P.</a:t>
            </a:r>
            <a:endParaRPr lang="es-AR" sz="4400" b="1" dirty="0">
              <a:solidFill>
                <a:srgbClr val="00B0F0"/>
              </a:solidFill>
              <a:latin typeface="+mn-lt"/>
              <a:cs typeface="Arial" pitchFamily="34" charset="0"/>
            </a:endParaRPr>
          </a:p>
        </p:txBody>
      </p:sp>
      <p:sp>
        <p:nvSpPr>
          <p:cNvPr id="6" name="5 Marcador de contenido"/>
          <p:cNvSpPr>
            <a:spLocks noGrp="1"/>
          </p:cNvSpPr>
          <p:nvPr>
            <p:ph idx="1"/>
          </p:nvPr>
        </p:nvSpPr>
        <p:spPr>
          <a:xfrm>
            <a:off x="1043608" y="2060848"/>
            <a:ext cx="7344816" cy="4212444"/>
          </a:xfrm>
        </p:spPr>
        <p:txBody>
          <a:bodyPr>
            <a:noAutofit/>
          </a:bodyPr>
          <a:lstStyle/>
          <a:p>
            <a:pPr algn="ctr">
              <a:buNone/>
            </a:pPr>
            <a:r>
              <a:rPr lang="es-AR" sz="3200" dirty="0" smtClean="0">
                <a:solidFill>
                  <a:srgbClr val="00B0F0"/>
                </a:solidFill>
                <a:cs typeface="Arial" pitchFamily="34" charset="0"/>
              </a:rPr>
              <a:t>*</a:t>
            </a:r>
            <a:r>
              <a:rPr lang="es-AR" sz="3200" dirty="0" smtClean="0">
                <a:cs typeface="Arial" pitchFamily="34" charset="0"/>
              </a:rPr>
              <a:t>Afiliar a los trabajadores.</a:t>
            </a:r>
          </a:p>
          <a:p>
            <a:pPr algn="ctr">
              <a:buNone/>
            </a:pPr>
            <a:r>
              <a:rPr lang="es-AR" sz="3200" dirty="0" smtClean="0">
                <a:solidFill>
                  <a:srgbClr val="00B0F0"/>
                </a:solidFill>
                <a:cs typeface="Arial" pitchFamily="34" charset="0"/>
              </a:rPr>
              <a:t>*</a:t>
            </a:r>
            <a:r>
              <a:rPr lang="es-AR" sz="3200" dirty="0" smtClean="0">
                <a:cs typeface="Arial" pitchFamily="34" charset="0"/>
              </a:rPr>
              <a:t>Administrar las cotizaciones hechas al sistema.</a:t>
            </a:r>
          </a:p>
          <a:p>
            <a:pPr algn="ctr">
              <a:buNone/>
            </a:pPr>
            <a:r>
              <a:rPr lang="es-AR" sz="3200" dirty="0" smtClean="0">
                <a:solidFill>
                  <a:srgbClr val="00B0F0"/>
                </a:solidFill>
                <a:cs typeface="Arial" pitchFamily="34" charset="0"/>
              </a:rPr>
              <a:t>*</a:t>
            </a:r>
            <a:r>
              <a:rPr lang="es-AR" sz="3200" dirty="0" smtClean="0">
                <a:cs typeface="Arial" pitchFamily="34" charset="0"/>
              </a:rPr>
              <a:t>Garantizar el reconocimiento de prestaciones asistenciales y económicas por parte de accidentes de trabajo y enfermedad profesional.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196752"/>
            <a:ext cx="5929354" cy="3786214"/>
          </a:xfrm>
        </p:spPr>
        <p:txBody>
          <a:bodyPr/>
          <a:lstStyle/>
          <a:p>
            <a:pPr algn="ctr"/>
            <a:r>
              <a:rPr lang="es-AR" sz="3400" dirty="0" smtClean="0">
                <a:latin typeface="+mn-lt"/>
                <a:cs typeface="Arial" pitchFamily="34" charset="0"/>
              </a:rPr>
              <a:t>En caso de accidente o enfermedad  profesional el pago lo realiza la administradora de riesgos profesionales a la entidad donde se encuentre afiliado el trabajador,  pues hace parte de las prestaciones   asistenciales a que tiene derecho el trabajador. </a:t>
            </a:r>
            <a:r>
              <a:rPr lang="es-AR" sz="4400" dirty="0" smtClean="0"/>
              <a:t/>
            </a:r>
            <a:br>
              <a:rPr lang="es-AR" sz="4400" dirty="0" smtClean="0"/>
            </a:br>
            <a:endParaRPr lang="es-AR" dirty="0"/>
          </a:p>
        </p:txBody>
      </p:sp>
      <p:pic>
        <p:nvPicPr>
          <p:cNvPr id="4" name="3 Imagen" descr="accidente de trabajo.png"/>
          <p:cNvPicPr>
            <a:picLocks noChangeAspect="1"/>
          </p:cNvPicPr>
          <p:nvPr/>
        </p:nvPicPr>
        <p:blipFill>
          <a:blip r:embed="rId2" cstate="print"/>
          <a:stretch>
            <a:fillRect/>
          </a:stretch>
        </p:blipFill>
        <p:spPr>
          <a:xfrm>
            <a:off x="6572264" y="2643182"/>
            <a:ext cx="1828800" cy="381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785794"/>
            <a:ext cx="7772400" cy="5019470"/>
          </a:xfrm>
        </p:spPr>
        <p:txBody>
          <a:bodyPr/>
          <a:lstStyle/>
          <a:p>
            <a:pPr algn="ctr"/>
            <a:r>
              <a:rPr lang="es-AR" sz="4200" b="1" dirty="0" smtClean="0">
                <a:solidFill>
                  <a:srgbClr val="00B0F0"/>
                </a:solidFill>
                <a:latin typeface="+mn-lt"/>
                <a:cs typeface="Arial" pitchFamily="34" charset="0"/>
              </a:rPr>
              <a:t>Clases De Riesgos Profesionales Y Sus Porcentajes</a:t>
            </a:r>
            <a:r>
              <a:rPr lang="es-AR" sz="3600" dirty="0" smtClean="0">
                <a:latin typeface="+mn-lt"/>
                <a:cs typeface="Arial" pitchFamily="34" charset="0"/>
              </a:rPr>
              <a:t/>
            </a:r>
            <a:br>
              <a:rPr lang="es-AR" sz="3600" dirty="0" smtClean="0">
                <a:latin typeface="+mn-lt"/>
                <a:cs typeface="Arial" pitchFamily="34" charset="0"/>
              </a:rPr>
            </a:br>
            <a:r>
              <a:rPr lang="es-AR" sz="3600" dirty="0" smtClean="0">
                <a:latin typeface="+mn-lt"/>
                <a:cs typeface="Arial" pitchFamily="34" charset="0"/>
              </a:rPr>
              <a:t/>
            </a:r>
            <a:br>
              <a:rPr lang="es-AR" sz="3600" dirty="0" smtClean="0">
                <a:latin typeface="+mn-lt"/>
                <a:cs typeface="Arial" pitchFamily="34" charset="0"/>
              </a:rPr>
            </a:br>
            <a:r>
              <a:rPr lang="es-AR" sz="3600" dirty="0" smtClean="0">
                <a:latin typeface="+mn-lt"/>
                <a:cs typeface="Arial" pitchFamily="34" charset="0"/>
              </a:rPr>
              <a:t>C</a:t>
            </a:r>
            <a:r>
              <a:rPr lang="es-AR" dirty="0" smtClean="0">
                <a:solidFill>
                  <a:schemeClr val="tx1"/>
                </a:solidFill>
                <a:latin typeface="+mn-lt"/>
                <a:cs typeface="Arial" pitchFamily="34" charset="0"/>
              </a:rPr>
              <a:t>lase 1 </a:t>
            </a:r>
            <a:r>
              <a:rPr lang="es-CO" dirty="0" smtClean="0">
                <a:solidFill>
                  <a:schemeClr val="tx1"/>
                </a:solidFill>
                <a:latin typeface="+mn-lt"/>
              </a:rPr>
              <a:t>Riesgo mínimo</a:t>
            </a:r>
            <a:r>
              <a:rPr lang="es-AR" dirty="0" smtClean="0">
                <a:solidFill>
                  <a:schemeClr val="tx1"/>
                </a:solidFill>
                <a:latin typeface="+mn-lt"/>
                <a:cs typeface="Arial" pitchFamily="34" charset="0"/>
              </a:rPr>
              <a:t>= 0.52 %</a:t>
            </a:r>
            <a:br>
              <a:rPr lang="es-AR" dirty="0" smtClean="0">
                <a:solidFill>
                  <a:schemeClr val="tx1"/>
                </a:solidFill>
                <a:latin typeface="+mn-lt"/>
                <a:cs typeface="Arial" pitchFamily="34" charset="0"/>
              </a:rPr>
            </a:br>
            <a:r>
              <a:rPr lang="es-AR" dirty="0" smtClean="0">
                <a:solidFill>
                  <a:schemeClr val="tx1"/>
                </a:solidFill>
                <a:latin typeface="+mn-lt"/>
                <a:cs typeface="Arial" pitchFamily="34" charset="0"/>
              </a:rPr>
              <a:t>Clase 2 </a:t>
            </a:r>
            <a:r>
              <a:rPr lang="es-CO" dirty="0" smtClean="0">
                <a:solidFill>
                  <a:schemeClr val="tx1"/>
                </a:solidFill>
                <a:latin typeface="+mn-lt"/>
              </a:rPr>
              <a:t>Riesgo bajo </a:t>
            </a:r>
            <a:r>
              <a:rPr lang="es-AR" dirty="0" smtClean="0">
                <a:solidFill>
                  <a:schemeClr val="tx1"/>
                </a:solidFill>
                <a:latin typeface="+mn-lt"/>
                <a:cs typeface="Arial" pitchFamily="34" charset="0"/>
              </a:rPr>
              <a:t>= 1 %</a:t>
            </a:r>
            <a:br>
              <a:rPr lang="es-AR" dirty="0" smtClean="0">
                <a:solidFill>
                  <a:schemeClr val="tx1"/>
                </a:solidFill>
                <a:latin typeface="+mn-lt"/>
                <a:cs typeface="Arial" pitchFamily="34" charset="0"/>
              </a:rPr>
            </a:br>
            <a:r>
              <a:rPr lang="es-AR" dirty="0" smtClean="0">
                <a:solidFill>
                  <a:schemeClr val="tx1"/>
                </a:solidFill>
                <a:latin typeface="+mn-lt"/>
                <a:cs typeface="Arial" pitchFamily="34" charset="0"/>
              </a:rPr>
              <a:t>Clase 3 </a:t>
            </a:r>
            <a:r>
              <a:rPr lang="es-CO" dirty="0" smtClean="0">
                <a:solidFill>
                  <a:schemeClr val="tx1"/>
                </a:solidFill>
                <a:latin typeface="+mn-lt"/>
              </a:rPr>
              <a:t>Riesgo medio</a:t>
            </a:r>
            <a:r>
              <a:rPr lang="es-AR" dirty="0" smtClean="0">
                <a:solidFill>
                  <a:schemeClr val="tx1"/>
                </a:solidFill>
                <a:latin typeface="+mn-lt"/>
                <a:cs typeface="Arial" pitchFamily="34" charset="0"/>
              </a:rPr>
              <a:t> = 2.4 %</a:t>
            </a:r>
            <a:br>
              <a:rPr lang="es-AR" dirty="0" smtClean="0">
                <a:solidFill>
                  <a:schemeClr val="tx1"/>
                </a:solidFill>
                <a:latin typeface="+mn-lt"/>
                <a:cs typeface="Arial" pitchFamily="34" charset="0"/>
              </a:rPr>
            </a:br>
            <a:r>
              <a:rPr lang="es-AR" dirty="0" smtClean="0">
                <a:solidFill>
                  <a:schemeClr val="tx1"/>
                </a:solidFill>
                <a:latin typeface="+mn-lt"/>
                <a:cs typeface="Arial" pitchFamily="34" charset="0"/>
              </a:rPr>
              <a:t>Clase 4 </a:t>
            </a:r>
            <a:r>
              <a:rPr lang="es-CO" dirty="0" smtClean="0">
                <a:solidFill>
                  <a:schemeClr val="tx1"/>
                </a:solidFill>
                <a:latin typeface="+mn-lt"/>
              </a:rPr>
              <a:t>Riesgo alto </a:t>
            </a:r>
            <a:r>
              <a:rPr lang="es-AR" dirty="0" smtClean="0">
                <a:solidFill>
                  <a:schemeClr val="tx1"/>
                </a:solidFill>
                <a:latin typeface="+mn-lt"/>
                <a:cs typeface="Arial" pitchFamily="34" charset="0"/>
              </a:rPr>
              <a:t>= 4 %</a:t>
            </a:r>
            <a:br>
              <a:rPr lang="es-AR" dirty="0" smtClean="0">
                <a:solidFill>
                  <a:schemeClr val="tx1"/>
                </a:solidFill>
                <a:latin typeface="+mn-lt"/>
                <a:cs typeface="Arial" pitchFamily="34" charset="0"/>
              </a:rPr>
            </a:br>
            <a:r>
              <a:rPr lang="es-AR" dirty="0" smtClean="0">
                <a:solidFill>
                  <a:schemeClr val="tx1"/>
                </a:solidFill>
                <a:latin typeface="+mn-lt"/>
                <a:cs typeface="Arial" pitchFamily="34" charset="0"/>
              </a:rPr>
              <a:t>Clase 5 </a:t>
            </a:r>
            <a:r>
              <a:rPr lang="es-CO" dirty="0" smtClean="0">
                <a:solidFill>
                  <a:schemeClr val="tx1"/>
                </a:solidFill>
                <a:latin typeface="+mn-lt"/>
              </a:rPr>
              <a:t>Riesgo máximo</a:t>
            </a:r>
            <a:r>
              <a:rPr lang="es-AR" dirty="0" smtClean="0">
                <a:solidFill>
                  <a:schemeClr val="tx1"/>
                </a:solidFill>
                <a:latin typeface="+mn-lt"/>
                <a:cs typeface="Arial" pitchFamily="34" charset="0"/>
              </a:rPr>
              <a:t> = 6 % </a:t>
            </a:r>
            <a:r>
              <a:rPr lang="es-AR" sz="3600" dirty="0" smtClean="0">
                <a:latin typeface="+mn-lt"/>
                <a:cs typeface="Arial" pitchFamily="34" charset="0"/>
              </a:rPr>
              <a:t/>
            </a:r>
            <a:br>
              <a:rPr lang="es-AR" sz="3600" dirty="0" smtClean="0">
                <a:latin typeface="+mn-lt"/>
                <a:cs typeface="Arial" pitchFamily="34" charset="0"/>
              </a:rPr>
            </a:br>
            <a:r>
              <a:rPr lang="es-CO" sz="3600" b="1" i="1" dirty="0" smtClean="0"/>
              <a:t/>
            </a:r>
            <a:br>
              <a:rPr lang="es-CO" sz="3600" b="1" i="1" dirty="0" smtClean="0"/>
            </a:br>
            <a:r>
              <a:rPr lang="es-CO" sz="3600" b="1" i="1" dirty="0" smtClean="0"/>
              <a:t> </a:t>
            </a:r>
            <a:br>
              <a:rPr lang="es-CO" sz="3600" b="1" i="1" dirty="0" smtClean="0"/>
            </a:br>
            <a:r>
              <a:rPr lang="es-CO" sz="3600" b="1" i="1" dirty="0" smtClean="0"/>
              <a:t> </a:t>
            </a:r>
            <a:br>
              <a:rPr lang="es-CO" sz="3600" b="1" i="1" dirty="0" smtClean="0"/>
            </a:br>
            <a:r>
              <a:rPr lang="es-CO" sz="3600" b="1" i="1" dirty="0" smtClean="0"/>
              <a:t>  </a:t>
            </a:r>
            <a:endParaRPr lang="es-AR" sz="3600" dirty="0">
              <a:latin typeface="+mn-lt"/>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8 Imagen" descr="tabla.png"/>
          <p:cNvPicPr>
            <a:picLocks noChangeAspect="1"/>
          </p:cNvPicPr>
          <p:nvPr/>
        </p:nvPicPr>
        <p:blipFill>
          <a:blip r:embed="rId2" cstate="print"/>
          <a:stretch>
            <a:fillRect/>
          </a:stretch>
        </p:blipFill>
        <p:spPr>
          <a:xfrm>
            <a:off x="0" y="-171400"/>
            <a:ext cx="9144000" cy="72008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3 Imagen" descr="gracias.jpg"/>
          <p:cNvPicPr>
            <a:picLocks noChangeAspect="1"/>
          </p:cNvPicPr>
          <p:nvPr/>
        </p:nvPicPr>
        <p:blipFill>
          <a:blip r:embed="rId2" cstate="print"/>
          <a:stretch>
            <a:fillRect/>
          </a:stretch>
        </p:blipFill>
        <p:spPr>
          <a:xfrm>
            <a:off x="0" y="0"/>
            <a:ext cx="9164268"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980728"/>
            <a:ext cx="6912768" cy="3672408"/>
          </a:xfrm>
        </p:spPr>
        <p:txBody>
          <a:bodyPr/>
          <a:lstStyle/>
          <a:p>
            <a:pPr algn="ctr"/>
            <a:r>
              <a:rPr lang="es-AR" sz="4800" dirty="0" smtClean="0">
                <a:latin typeface="+mn-lt"/>
                <a:cs typeface="Arial" pitchFamily="34" charset="0"/>
              </a:rPr>
              <a:t>Es una  entidad legalmente constituida, encargada de realizar la administración de los riesgos profesionales de toda aquella empresa que utilice sus servicios.</a:t>
            </a:r>
            <a:endParaRPr lang="es-AR" sz="4800" dirty="0">
              <a:latin typeface="+mn-l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548680"/>
            <a:ext cx="7848872" cy="1440160"/>
          </a:xfrm>
        </p:spPr>
        <p:txBody>
          <a:bodyPr/>
          <a:lstStyle/>
          <a:p>
            <a:r>
              <a:rPr lang="es-AR" sz="4600" b="1" dirty="0" smtClean="0">
                <a:solidFill>
                  <a:srgbClr val="00B0F0"/>
                </a:solidFill>
                <a:latin typeface="+mn-lt"/>
                <a:cs typeface="Arial" pitchFamily="34" charset="0"/>
              </a:rPr>
              <a:t>Objetivos  Del  Sistema  General De Riesgos Profesionales</a:t>
            </a:r>
            <a:endParaRPr lang="es-AR" sz="4600" dirty="0">
              <a:solidFill>
                <a:srgbClr val="00B0F0"/>
              </a:solidFill>
              <a:latin typeface="+mn-lt"/>
              <a:cs typeface="Arial" pitchFamily="34" charset="0"/>
            </a:endParaRPr>
          </a:p>
        </p:txBody>
      </p:sp>
      <p:sp>
        <p:nvSpPr>
          <p:cNvPr id="3" name="2 Marcador de texto"/>
          <p:cNvSpPr>
            <a:spLocks noGrp="1"/>
          </p:cNvSpPr>
          <p:nvPr>
            <p:ph idx="1"/>
          </p:nvPr>
        </p:nvSpPr>
        <p:spPr>
          <a:xfrm>
            <a:off x="755576" y="2636912"/>
            <a:ext cx="7776864" cy="3600400"/>
          </a:xfrm>
        </p:spPr>
        <p:txBody>
          <a:bodyPr>
            <a:noAutofit/>
          </a:bodyPr>
          <a:lstStyle/>
          <a:p>
            <a:pPr>
              <a:buFont typeface="Wingdings" pitchFamily="2" charset="2"/>
              <a:buChar char="v"/>
            </a:pPr>
            <a:r>
              <a:rPr lang="es-AR" sz="3400" dirty="0" smtClean="0">
                <a:cs typeface="Arial" pitchFamily="34" charset="0"/>
              </a:rPr>
              <a:t>Establecer actividades de promoción y prevención tendientes a mejorar las condiciones de trabajo y salud de la población trabajadora, protegiéndola contra los riesgos derivados de la organización del trabajo.</a:t>
            </a:r>
          </a:p>
          <a:p>
            <a:pPr algn="r">
              <a:buNone/>
            </a:pPr>
            <a:endParaRPr lang="es-AR" sz="3400" dirty="0" smtClean="0">
              <a:cs typeface="Arial" pitchFamily="34" charset="0"/>
            </a:endParaRPr>
          </a:p>
          <a:p>
            <a:pPr algn="r">
              <a:buFont typeface="Wingdings" pitchFamily="2" charset="2"/>
              <a:buChar char="v"/>
            </a:pPr>
            <a:endParaRPr lang="es-AR" sz="3400" dirty="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capacitacion.jpg"/>
          <p:cNvPicPr>
            <a:picLocks noChangeAspect="1"/>
          </p:cNvPicPr>
          <p:nvPr/>
        </p:nvPicPr>
        <p:blipFill>
          <a:blip r:embed="rId2" cstate="print"/>
          <a:stretch>
            <a:fillRect/>
          </a:stretch>
        </p:blipFill>
        <p:spPr>
          <a:xfrm>
            <a:off x="1259632" y="2348880"/>
            <a:ext cx="6120680" cy="4392488"/>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1115616" y="404664"/>
            <a:ext cx="6660232" cy="2062103"/>
          </a:xfrm>
          <a:prstGeom prst="rect">
            <a:avLst/>
          </a:prstGeom>
        </p:spPr>
        <p:txBody>
          <a:bodyPr wrap="square">
            <a:spAutoFit/>
          </a:bodyPr>
          <a:lstStyle/>
          <a:p>
            <a:pPr algn="just">
              <a:buFont typeface="Wingdings" pitchFamily="2" charset="2"/>
              <a:buChar char="v"/>
            </a:pPr>
            <a:r>
              <a:rPr lang="es-AR" sz="3200" dirty="0" smtClean="0">
                <a:cs typeface="Arial" pitchFamily="34" charset="0"/>
              </a:rPr>
              <a:t>Prestar la atención en salud a los trabajadores a que haya lugar, como consecuencia de un accidente de trabajo o enfermad profesional.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692696"/>
            <a:ext cx="8280920" cy="5016758"/>
          </a:xfrm>
          <a:prstGeom prst="rect">
            <a:avLst/>
          </a:prstGeom>
        </p:spPr>
        <p:txBody>
          <a:bodyPr wrap="square">
            <a:spAutoFit/>
          </a:bodyPr>
          <a:lstStyle/>
          <a:p>
            <a:pPr algn="just">
              <a:buFont typeface="Wingdings" pitchFamily="2" charset="2"/>
              <a:buChar char="v"/>
            </a:pPr>
            <a:r>
              <a:rPr lang="es-AR" sz="3200" dirty="0" smtClean="0">
                <a:cs typeface="Arial" pitchFamily="34" charset="0"/>
              </a:rPr>
              <a:t>Reconocer y pagar a los afiliados las prestaciones económicas que se deriven de las contingencias de accidentes de trabajo o enfermedad profesional. </a:t>
            </a:r>
          </a:p>
          <a:p>
            <a:pPr algn="r"/>
            <a:endParaRPr lang="es-AR" sz="3200" dirty="0" smtClean="0">
              <a:cs typeface="Arial" pitchFamily="34" charset="0"/>
            </a:endParaRPr>
          </a:p>
          <a:p>
            <a:pPr algn="r"/>
            <a:endParaRPr lang="es-AR" sz="3200" dirty="0" smtClean="0">
              <a:cs typeface="Arial" pitchFamily="34" charset="0"/>
            </a:endParaRPr>
          </a:p>
          <a:p>
            <a:pPr algn="just">
              <a:buFont typeface="Wingdings" pitchFamily="2" charset="2"/>
              <a:buChar char="v"/>
            </a:pPr>
            <a:r>
              <a:rPr lang="es-AR" sz="3200" dirty="0" smtClean="0">
                <a:cs typeface="Arial" pitchFamily="34" charset="0"/>
              </a:rPr>
              <a:t>Apoyar las actividades tendientes a establecer el origen de los accidentes de trabajo y las enfermedades profesionales y el control de los agentes de riesgos ocupacionales.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764704"/>
            <a:ext cx="7488832" cy="4770537"/>
          </a:xfrm>
          <a:prstGeom prst="rect">
            <a:avLst/>
          </a:prstGeom>
        </p:spPr>
        <p:txBody>
          <a:bodyPr wrap="square">
            <a:spAutoFit/>
          </a:bodyPr>
          <a:lstStyle/>
          <a:p>
            <a:pPr algn="r"/>
            <a:r>
              <a:rPr lang="es-AR" sz="3800" b="1" dirty="0" smtClean="0">
                <a:solidFill>
                  <a:srgbClr val="00B0F0"/>
                </a:solidFill>
                <a:cs typeface="Arial" pitchFamily="34" charset="0"/>
              </a:rPr>
              <a:t>Accidente De Trabajo</a:t>
            </a:r>
          </a:p>
          <a:p>
            <a:pPr algn="r"/>
            <a:endParaRPr lang="es-AR" sz="3800" dirty="0" smtClean="0"/>
          </a:p>
          <a:p>
            <a:pPr algn="r"/>
            <a:r>
              <a:rPr lang="es-AR" sz="3800" dirty="0" smtClean="0">
                <a:cs typeface="Arial" pitchFamily="34" charset="0"/>
              </a:rPr>
              <a:t>Es todo suceso repentino que sobrevenga como causa o con ocasión del trabajo y que produzca en el trabajador una lesión orgánica, una perturbación funcional,  invalidez o muerte.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LOGGER_PHOTO_ID_5200625486134901186" descr="http://3.bp.blogspot.com/_S8fB7pzLQ-4/SCxVU1bp-cI/AAAAAAAAAAc/qnNSkSHPWdY/s320/s2.jpg">
            <a:hlinkClick r:id="rId2"/>
          </p:cNvPr>
          <p:cNvPicPr/>
          <p:nvPr/>
        </p:nvPicPr>
        <p:blipFill>
          <a:blip r:embed="rId3" cstate="print"/>
          <a:srcRect/>
          <a:stretch>
            <a:fillRect/>
          </a:stretch>
        </p:blipFill>
        <p:spPr bwMode="auto">
          <a:xfrm>
            <a:off x="1403648" y="714356"/>
            <a:ext cx="6696744" cy="559496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836712"/>
            <a:ext cx="8072494" cy="4524315"/>
          </a:xfrm>
          <a:prstGeom prst="rect">
            <a:avLst/>
          </a:prstGeom>
        </p:spPr>
        <p:txBody>
          <a:bodyPr wrap="square">
            <a:spAutoFit/>
          </a:bodyPr>
          <a:lstStyle/>
          <a:p>
            <a:r>
              <a:rPr lang="es-AR" sz="4000" b="1" dirty="0" smtClean="0">
                <a:solidFill>
                  <a:srgbClr val="00B0F0"/>
                </a:solidFill>
                <a:cs typeface="Arial" pitchFamily="34" charset="0"/>
              </a:rPr>
              <a:t>Enfermedad Profesional</a:t>
            </a:r>
            <a:endParaRPr lang="es-AR" sz="4000" b="1" dirty="0" smtClean="0">
              <a:solidFill>
                <a:srgbClr val="00B0F0"/>
              </a:solidFill>
            </a:endParaRPr>
          </a:p>
          <a:p>
            <a:endParaRPr lang="es-AR" sz="2000" b="1" dirty="0">
              <a:latin typeface="Comic Sans MS" pitchFamily="66" charset="0"/>
            </a:endParaRPr>
          </a:p>
          <a:p>
            <a:r>
              <a:rPr lang="es-AR" sz="3400" dirty="0" smtClean="0">
                <a:cs typeface="Arial" pitchFamily="34" charset="0"/>
              </a:rPr>
              <a:t>Es todo estado patológico permanente o temporal que sobrevenga como consecuencia obligada o directa de la clase de   trabajo que desempeña el trabajador y que halla sido determinada como tal por el gobierno nacional.</a:t>
            </a:r>
          </a:p>
          <a:p>
            <a:endParaRPr lang="es-A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ENFERMEDAD PROFESIONAL.png"/>
          <p:cNvPicPr>
            <a:picLocks noChangeAspect="1"/>
          </p:cNvPicPr>
          <p:nvPr/>
        </p:nvPicPr>
        <p:blipFill>
          <a:blip r:embed="rId2" cstate="print"/>
          <a:stretch>
            <a:fillRect/>
          </a:stretch>
        </p:blipFill>
        <p:spPr>
          <a:xfrm>
            <a:off x="1357290" y="928670"/>
            <a:ext cx="6429420" cy="500066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444</TotalTime>
  <Words>313</Words>
  <Application>Microsoft Office PowerPoint</Application>
  <PresentationFormat>Presentación en pantalla (4:3)</PresentationFormat>
  <Paragraphs>23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Metro</vt:lpstr>
      <vt:lpstr>ARP</vt:lpstr>
      <vt:lpstr>Es una  entidad legalmente constituida, encargada de realizar la administración de los riesgos profesionales de toda aquella empresa que utilice sus servicios.</vt:lpstr>
      <vt:lpstr>Objetivos  Del  Sistema  General De Riesgos Profesionales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Funciones a cumplir por la  A.R.P.</vt:lpstr>
      <vt:lpstr>En caso de accidente o enfermedad  profesional el pago lo realiza la administradora de riesgos profesionales a la entidad donde se encuentre afiliado el trabajador,  pues hace parte de las prestaciones   asistenciales a que tiene derecho el trabajador.  </vt:lpstr>
      <vt:lpstr>Clases De Riesgos Profesionales Y Sus Porcentajes  Clase 1 Riesgo mínimo= 0.52 % Clase 2 Riesgo bajo = 1 % Clase 3 Riesgo medio = 2.4 % Clase 4 Riesgo alto = 4 % Clase 5 Riesgo máximo = 6 %         </vt:lpstr>
      <vt:lpstr>Presentación de PowerPoint</vt:lpstr>
      <vt:lpstr>Presentación de PowerPoint</vt:lpstr>
    </vt:vector>
  </TitlesOfParts>
  <Company>Windows XP Colossus Edition 2 Reloaded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ARP</dc:title>
  <dc:creator>Colossus User</dc:creator>
  <cp:lastModifiedBy>MAGDA</cp:lastModifiedBy>
  <cp:revision>25</cp:revision>
  <dcterms:created xsi:type="dcterms:W3CDTF">2012-09-25T20:49:05Z</dcterms:created>
  <dcterms:modified xsi:type="dcterms:W3CDTF">2012-11-28T17:20:27Z</dcterms:modified>
</cp:coreProperties>
</file>